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4" r:id="rId1"/>
  </p:sldMasterIdLst>
  <p:notesMasterIdLst>
    <p:notesMasterId r:id="rId33"/>
  </p:notesMasterIdLst>
  <p:handoutMasterIdLst>
    <p:handoutMasterId r:id="rId34"/>
  </p:handoutMasterIdLst>
  <p:sldIdLst>
    <p:sldId id="464" r:id="rId2"/>
    <p:sldId id="445" r:id="rId3"/>
    <p:sldId id="455" r:id="rId4"/>
    <p:sldId id="420" r:id="rId5"/>
    <p:sldId id="461" r:id="rId6"/>
    <p:sldId id="457" r:id="rId7"/>
    <p:sldId id="458" r:id="rId8"/>
    <p:sldId id="418" r:id="rId9"/>
    <p:sldId id="413" r:id="rId10"/>
    <p:sldId id="419" r:id="rId11"/>
    <p:sldId id="421" r:id="rId12"/>
    <p:sldId id="422" r:id="rId13"/>
    <p:sldId id="443" r:id="rId14"/>
    <p:sldId id="425" r:id="rId15"/>
    <p:sldId id="456" r:id="rId16"/>
    <p:sldId id="423" r:id="rId17"/>
    <p:sldId id="424" r:id="rId18"/>
    <p:sldId id="432" r:id="rId19"/>
    <p:sldId id="431" r:id="rId20"/>
    <p:sldId id="462" r:id="rId21"/>
    <p:sldId id="463" r:id="rId22"/>
    <p:sldId id="447" r:id="rId23"/>
    <p:sldId id="446" r:id="rId24"/>
    <p:sldId id="448" r:id="rId25"/>
    <p:sldId id="449" r:id="rId26"/>
    <p:sldId id="450" r:id="rId27"/>
    <p:sldId id="451" r:id="rId28"/>
    <p:sldId id="452" r:id="rId29"/>
    <p:sldId id="453" r:id="rId30"/>
    <p:sldId id="454" r:id="rId31"/>
    <p:sldId id="465" r:id="rId32"/>
  </p:sldIdLst>
  <p:sldSz cx="9144000" cy="6858000" type="screen4x3"/>
  <p:notesSz cx="7315200" cy="9601200"/>
  <p:defaultTextStyle>
    <a:defPPr>
      <a:defRPr lang="en-US"/>
    </a:defPPr>
    <a:lvl1pPr algn="l" rtl="0" fontAlgn="base">
      <a:spcBef>
        <a:spcPct val="0"/>
      </a:spcBef>
      <a:spcAft>
        <a:spcPct val="0"/>
      </a:spcAft>
      <a:defRPr sz="2400" b="1" kern="1200">
        <a:solidFill>
          <a:srgbClr val="FF0000"/>
        </a:solidFill>
        <a:latin typeface="Arial" charset="0"/>
        <a:ea typeface="+mn-ea"/>
        <a:cs typeface="+mn-cs"/>
      </a:defRPr>
    </a:lvl1pPr>
    <a:lvl2pPr marL="457200" algn="l" rtl="0" fontAlgn="base">
      <a:spcBef>
        <a:spcPct val="0"/>
      </a:spcBef>
      <a:spcAft>
        <a:spcPct val="0"/>
      </a:spcAft>
      <a:defRPr sz="2400" b="1" kern="1200">
        <a:solidFill>
          <a:srgbClr val="FF0000"/>
        </a:solidFill>
        <a:latin typeface="Arial" charset="0"/>
        <a:ea typeface="+mn-ea"/>
        <a:cs typeface="+mn-cs"/>
      </a:defRPr>
    </a:lvl2pPr>
    <a:lvl3pPr marL="914400" algn="l" rtl="0" fontAlgn="base">
      <a:spcBef>
        <a:spcPct val="0"/>
      </a:spcBef>
      <a:spcAft>
        <a:spcPct val="0"/>
      </a:spcAft>
      <a:defRPr sz="2400" b="1" kern="1200">
        <a:solidFill>
          <a:srgbClr val="FF0000"/>
        </a:solidFill>
        <a:latin typeface="Arial" charset="0"/>
        <a:ea typeface="+mn-ea"/>
        <a:cs typeface="+mn-cs"/>
      </a:defRPr>
    </a:lvl3pPr>
    <a:lvl4pPr marL="1371600" algn="l" rtl="0" fontAlgn="base">
      <a:spcBef>
        <a:spcPct val="0"/>
      </a:spcBef>
      <a:spcAft>
        <a:spcPct val="0"/>
      </a:spcAft>
      <a:defRPr sz="2400" b="1" kern="1200">
        <a:solidFill>
          <a:srgbClr val="FF0000"/>
        </a:solidFill>
        <a:latin typeface="Arial" charset="0"/>
        <a:ea typeface="+mn-ea"/>
        <a:cs typeface="+mn-cs"/>
      </a:defRPr>
    </a:lvl4pPr>
    <a:lvl5pPr marL="1828800" algn="l" rtl="0" fontAlgn="base">
      <a:spcBef>
        <a:spcPct val="0"/>
      </a:spcBef>
      <a:spcAft>
        <a:spcPct val="0"/>
      </a:spcAft>
      <a:defRPr sz="2400" b="1" kern="1200">
        <a:solidFill>
          <a:srgbClr val="FF0000"/>
        </a:solidFill>
        <a:latin typeface="Arial" charset="0"/>
        <a:ea typeface="+mn-ea"/>
        <a:cs typeface="+mn-cs"/>
      </a:defRPr>
    </a:lvl5pPr>
    <a:lvl6pPr marL="2286000" algn="l" defTabSz="914400" rtl="0" eaLnBrk="1" latinLnBrk="0" hangingPunct="1">
      <a:defRPr sz="2400" b="1" kern="1200">
        <a:solidFill>
          <a:srgbClr val="FF0000"/>
        </a:solidFill>
        <a:latin typeface="Arial" charset="0"/>
        <a:ea typeface="+mn-ea"/>
        <a:cs typeface="+mn-cs"/>
      </a:defRPr>
    </a:lvl6pPr>
    <a:lvl7pPr marL="2743200" algn="l" defTabSz="914400" rtl="0" eaLnBrk="1" latinLnBrk="0" hangingPunct="1">
      <a:defRPr sz="2400" b="1" kern="1200">
        <a:solidFill>
          <a:srgbClr val="FF0000"/>
        </a:solidFill>
        <a:latin typeface="Arial" charset="0"/>
        <a:ea typeface="+mn-ea"/>
        <a:cs typeface="+mn-cs"/>
      </a:defRPr>
    </a:lvl7pPr>
    <a:lvl8pPr marL="3200400" algn="l" defTabSz="914400" rtl="0" eaLnBrk="1" latinLnBrk="0" hangingPunct="1">
      <a:defRPr sz="2400" b="1" kern="1200">
        <a:solidFill>
          <a:srgbClr val="FF0000"/>
        </a:solidFill>
        <a:latin typeface="Arial" charset="0"/>
        <a:ea typeface="+mn-ea"/>
        <a:cs typeface="+mn-cs"/>
      </a:defRPr>
    </a:lvl8pPr>
    <a:lvl9pPr marL="3657600" algn="l" defTabSz="914400" rtl="0" eaLnBrk="1" latinLnBrk="0" hangingPunct="1">
      <a:defRPr sz="2400" b="1" kern="1200">
        <a:solidFill>
          <a:srgbClr val="FF0000"/>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08080"/>
    <a:srgbClr val="996600"/>
    <a:srgbClr val="6600FF"/>
    <a:srgbClr val="CCCCFF"/>
    <a:srgbClr val="0000FF"/>
    <a:srgbClr val="FF3399"/>
    <a:srgbClr val="FFFF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1" autoAdjust="0"/>
    <p:restoredTop sz="95544" autoAdjust="0"/>
  </p:normalViewPr>
  <p:slideViewPr>
    <p:cSldViewPr showGuides="1">
      <p:cViewPr>
        <p:scale>
          <a:sx n="90" d="100"/>
          <a:sy n="90" d="100"/>
        </p:scale>
        <p:origin x="-72" y="-786"/>
      </p:cViewPr>
      <p:guideLst>
        <p:guide orient="horz" pos="2160"/>
        <p:guide pos="2880"/>
      </p:guideLst>
    </p:cSldViewPr>
  </p:slideViewPr>
  <p:outlineViewPr>
    <p:cViewPr>
      <p:scale>
        <a:sx n="33" d="100"/>
        <a:sy n="33" d="100"/>
      </p:scale>
      <p:origin x="0" y="4608"/>
    </p:cViewPr>
    <p:sldLst>
      <p:sld r:id="rId1" collapse="1"/>
      <p:sld r:id="rId2" collapse="1"/>
      <p:sld r:id="rId3" collapse="1"/>
    </p:sldLst>
  </p:outlin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97" d="100"/>
          <a:sy n="97" d="100"/>
        </p:scale>
        <p:origin x="-3396" y="-10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_rels/viewProps.xml.rels><?xml version="1.0" encoding="UTF-8" standalone="yes"?>
<Relationships xmlns="http://schemas.openxmlformats.org/package/2006/relationships"><Relationship Id="rId3" Type="http://schemas.openxmlformats.org/officeDocument/2006/relationships/slide" Target="slides/slide23.xml"/><Relationship Id="rId2" Type="http://schemas.openxmlformats.org/officeDocument/2006/relationships/slide" Target="slides/slide5.xml"/><Relationship Id="rId1" Type="http://schemas.openxmlformats.org/officeDocument/2006/relationships/slide" Target="slides/slide4.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Cost per cubic foot Runoff Volume Reduced </a:t>
            </a:r>
          </a:p>
        </c:rich>
      </c:tx>
      <c:layout/>
      <c:overlay val="0"/>
    </c:title>
    <c:autoTitleDeleted val="0"/>
    <c:plotArea>
      <c:layout/>
      <c:scatterChart>
        <c:scatterStyle val="lineMarker"/>
        <c:varyColors val="0"/>
        <c:ser>
          <c:idx val="0"/>
          <c:order val="0"/>
          <c:tx>
            <c:strRef>
              <c:f>MDB_SetOutput!$E$34</c:f>
              <c:strCache>
                <c:ptCount val="1"/>
                <c:pt idx="0">
                  <c:v>Cost per cubic foot Runoff Volume Reduced ($/cf)</c:v>
                </c:pt>
              </c:strCache>
            </c:strRef>
          </c:tx>
          <c:spPr>
            <a:ln w="28575">
              <a:noFill/>
            </a:ln>
          </c:spPr>
          <c:marker>
            <c:spPr>
              <a:solidFill>
                <a:schemeClr val="tx1"/>
              </a:solidFill>
            </c:spPr>
          </c:marker>
          <c:xVal>
            <c:numRef>
              <c:f>MDB_SetOutput!$D$35:$D$54</c:f>
              <c:numCache>
                <c:formatCode>General</c:formatCode>
                <c:ptCount val="20"/>
                <c:pt idx="0">
                  <c:v>68.319999999999993</c:v>
                </c:pt>
                <c:pt idx="2">
                  <c:v>24.47</c:v>
                </c:pt>
                <c:pt idx="3">
                  <c:v>16.940000000000001</c:v>
                </c:pt>
                <c:pt idx="5">
                  <c:v>86.91</c:v>
                </c:pt>
                <c:pt idx="6">
                  <c:v>87.2</c:v>
                </c:pt>
                <c:pt idx="7">
                  <c:v>27.39</c:v>
                </c:pt>
                <c:pt idx="8">
                  <c:v>27.16</c:v>
                </c:pt>
                <c:pt idx="9">
                  <c:v>86.91</c:v>
                </c:pt>
                <c:pt idx="10">
                  <c:v>87.2</c:v>
                </c:pt>
                <c:pt idx="11">
                  <c:v>23.5</c:v>
                </c:pt>
                <c:pt idx="13">
                  <c:v>78.59</c:v>
                </c:pt>
                <c:pt idx="14">
                  <c:v>79.34</c:v>
                </c:pt>
                <c:pt idx="15">
                  <c:v>17.12</c:v>
                </c:pt>
                <c:pt idx="16">
                  <c:v>78.59</c:v>
                </c:pt>
                <c:pt idx="17">
                  <c:v>79.34</c:v>
                </c:pt>
                <c:pt idx="18">
                  <c:v>17.260000000000002</c:v>
                </c:pt>
                <c:pt idx="19">
                  <c:v>67.66</c:v>
                </c:pt>
              </c:numCache>
            </c:numRef>
          </c:xVal>
          <c:yVal>
            <c:numRef>
              <c:f>MDB_SetOutput!$E$35:$E$54</c:f>
              <c:numCache>
                <c:formatCode>General</c:formatCode>
                <c:ptCount val="20"/>
                <c:pt idx="0">
                  <c:v>0.03</c:v>
                </c:pt>
                <c:pt idx="2">
                  <c:v>0.1</c:v>
                </c:pt>
                <c:pt idx="3">
                  <c:v>0.02</c:v>
                </c:pt>
                <c:pt idx="5">
                  <c:v>0.08</c:v>
                </c:pt>
                <c:pt idx="6">
                  <c:v>7.0000000000000007E-2</c:v>
                </c:pt>
                <c:pt idx="7">
                  <c:v>0.14000000000000001</c:v>
                </c:pt>
                <c:pt idx="8">
                  <c:v>0.1</c:v>
                </c:pt>
                <c:pt idx="9">
                  <c:v>0.08</c:v>
                </c:pt>
                <c:pt idx="10">
                  <c:v>7.0000000000000007E-2</c:v>
                </c:pt>
                <c:pt idx="11">
                  <c:v>0.15</c:v>
                </c:pt>
                <c:pt idx="13">
                  <c:v>7.0000000000000007E-2</c:v>
                </c:pt>
                <c:pt idx="14">
                  <c:v>0.06</c:v>
                </c:pt>
                <c:pt idx="15">
                  <c:v>0.06</c:v>
                </c:pt>
                <c:pt idx="16">
                  <c:v>7.0000000000000007E-2</c:v>
                </c:pt>
                <c:pt idx="17">
                  <c:v>0.06</c:v>
                </c:pt>
                <c:pt idx="18">
                  <c:v>0.08</c:v>
                </c:pt>
                <c:pt idx="19">
                  <c:v>0.04</c:v>
                </c:pt>
              </c:numCache>
            </c:numRef>
          </c:yVal>
          <c:smooth val="0"/>
        </c:ser>
        <c:dLbls>
          <c:showLegendKey val="0"/>
          <c:showVal val="0"/>
          <c:showCatName val="0"/>
          <c:showSerName val="0"/>
          <c:showPercent val="0"/>
          <c:showBubbleSize val="0"/>
        </c:dLbls>
        <c:axId val="134528000"/>
        <c:axId val="134841856"/>
      </c:scatterChart>
      <c:valAx>
        <c:axId val="134528000"/>
        <c:scaling>
          <c:orientation val="minMax"/>
        </c:scaling>
        <c:delete val="0"/>
        <c:axPos val="b"/>
        <c:title>
          <c:tx>
            <c:rich>
              <a:bodyPr/>
              <a:lstStyle/>
              <a:p>
                <a:pPr>
                  <a:defRPr sz="1400"/>
                </a:pPr>
                <a:r>
                  <a:rPr lang="en-US" sz="1400"/>
                  <a:t>% runoff volume reduction</a:t>
                </a:r>
              </a:p>
            </c:rich>
          </c:tx>
          <c:layout/>
          <c:overlay val="0"/>
        </c:title>
        <c:numFmt formatCode="General" sourceLinked="1"/>
        <c:majorTickMark val="out"/>
        <c:minorTickMark val="none"/>
        <c:tickLblPos val="nextTo"/>
        <c:crossAx val="134841856"/>
        <c:crosses val="autoZero"/>
        <c:crossBetween val="midCat"/>
      </c:valAx>
      <c:valAx>
        <c:axId val="134841856"/>
        <c:scaling>
          <c:orientation val="minMax"/>
        </c:scaling>
        <c:delete val="0"/>
        <c:axPos val="l"/>
        <c:majorGridlines/>
        <c:title>
          <c:tx>
            <c:rich>
              <a:bodyPr rot="-5400000" vert="horz"/>
              <a:lstStyle/>
              <a:p>
                <a:pPr>
                  <a:defRPr sz="1400"/>
                </a:pPr>
                <a:r>
                  <a:rPr lang="en-US" sz="1400"/>
                  <a:t>$/ft3 reduced</a:t>
                </a:r>
              </a:p>
            </c:rich>
          </c:tx>
          <c:layout/>
          <c:overlay val="0"/>
        </c:title>
        <c:numFmt formatCode="General" sourceLinked="1"/>
        <c:majorTickMark val="out"/>
        <c:minorTickMark val="none"/>
        <c:tickLblPos val="nextTo"/>
        <c:spPr>
          <a:ln>
            <a:solidFill>
              <a:schemeClr val="tx1"/>
            </a:solidFill>
          </a:ln>
        </c:spPr>
        <c:crossAx val="134528000"/>
        <c:crosses val="autoZero"/>
        <c:crossBetween val="midCat"/>
      </c:valAx>
    </c:plotArea>
    <c:plotVisOnly val="1"/>
    <c:dispBlanksAs val="gap"/>
    <c:showDLblsOverMax val="0"/>
  </c:chart>
  <c:externalData r:id="rId1">
    <c:autoUpdate val="0"/>
  </c:externalData>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drawing1.xml><?xml version="1.0" encoding="utf-8"?>
<c:userShapes xmlns:c="http://schemas.openxmlformats.org/drawingml/2006/chart">
  <cdr:relSizeAnchor xmlns:cdr="http://schemas.openxmlformats.org/drawingml/2006/chartDrawing">
    <cdr:from>
      <cdr:x>0.78495</cdr:x>
      <cdr:y>0.59405</cdr:y>
    </cdr:from>
    <cdr:to>
      <cdr:x>0.83871</cdr:x>
      <cdr:y>0.69967</cdr:y>
    </cdr:to>
    <cdr:cxnSp macro="">
      <cdr:nvCxnSpPr>
        <cdr:cNvPr id="3" name="Straight Arrow Connector 2"/>
        <cdr:cNvCxnSpPr/>
      </cdr:nvCxnSpPr>
      <cdr:spPr bwMode="auto">
        <a:xfrm xmlns:a="http://schemas.openxmlformats.org/drawingml/2006/main" flipH="1" flipV="1">
          <a:off x="5562600" y="2715989"/>
          <a:ext cx="381000" cy="482925"/>
        </a:xfrm>
        <a:prstGeom xmlns:a="http://schemas.openxmlformats.org/drawingml/2006/main" prst="straightConnector1">
          <a:avLst/>
        </a:prstGeom>
        <a:solidFill xmlns:a="http://schemas.openxmlformats.org/drawingml/2006/main">
          <a:srgbClr val="FFFFFF"/>
        </a:solidFill>
        <a:ln xmlns:a="http://schemas.openxmlformats.org/drawingml/2006/main" w="38100" cap="flat" cmpd="sng" algn="ctr">
          <a:solidFill>
            <a:srgbClr val="FF0000"/>
          </a:solidFill>
          <a:prstDash val="solid"/>
          <a:round/>
          <a:headEnd type="none" w="med" len="med"/>
          <a:tailEnd type="arrow"/>
        </a:ln>
        <a:effectLst xmlns:a="http://schemas.openxmlformats.org/drawingml/2006/main"/>
      </cdr:spPr>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0002"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277" tIns="48139" rIns="96277" bIns="48139" numCol="1" anchor="t" anchorCtr="0" compatLnSpc="1">
            <a:prstTxWarp prst="textNoShape">
              <a:avLst/>
            </a:prstTxWarp>
          </a:bodyPr>
          <a:lstStyle>
            <a:lvl1pPr algn="l" defTabSz="962025" eaLnBrk="1" hangingPunct="1">
              <a:spcBef>
                <a:spcPct val="50000"/>
              </a:spcBef>
              <a:defRPr sz="1200" smtClean="0">
                <a:solidFill>
                  <a:schemeClr val="tx1"/>
                </a:solidFill>
                <a:latin typeface="Arial" pitchFamily="34" charset="0"/>
                <a:cs typeface="Arial" pitchFamily="34" charset="0"/>
              </a:defRPr>
            </a:lvl1pPr>
          </a:lstStyle>
          <a:p>
            <a:pPr>
              <a:defRPr/>
            </a:pPr>
            <a:r>
              <a:rPr lang="en-US"/>
              <a:t>Tab 6-A – Cost Analysis/Batch Editor</a:t>
            </a:r>
          </a:p>
        </p:txBody>
      </p:sp>
      <p:sp>
        <p:nvSpPr>
          <p:cNvPr id="640003"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96277" tIns="48139" rIns="96277" bIns="48139" numCol="1" anchor="t" anchorCtr="0" compatLnSpc="1">
            <a:prstTxWarp prst="textNoShape">
              <a:avLst/>
            </a:prstTxWarp>
          </a:bodyPr>
          <a:lstStyle>
            <a:lvl1pPr algn="r" defTabSz="962025" eaLnBrk="1" hangingPunct="1">
              <a:spcBef>
                <a:spcPct val="50000"/>
              </a:spcBef>
              <a:defRPr sz="1300" smtClean="0">
                <a:solidFill>
                  <a:schemeClr val="tx1"/>
                </a:solidFill>
                <a:latin typeface="Times New Roman" pitchFamily="18" charset="0"/>
              </a:defRPr>
            </a:lvl1pPr>
          </a:lstStyle>
          <a:p>
            <a:pPr>
              <a:defRPr/>
            </a:pPr>
            <a:fld id="{51EB7DC3-D089-4CEF-938C-8820C135DF84}" type="datetime1">
              <a:rPr lang="en-US"/>
              <a:pPr>
                <a:defRPr/>
              </a:pPr>
              <a:t>4/20/2014</a:t>
            </a:fld>
            <a:endParaRPr lang="en-US" dirty="0"/>
          </a:p>
        </p:txBody>
      </p:sp>
      <p:sp>
        <p:nvSpPr>
          <p:cNvPr id="640004"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96277" tIns="48139" rIns="96277" bIns="48139" numCol="1" anchor="b" anchorCtr="0" compatLnSpc="1">
            <a:prstTxWarp prst="textNoShape">
              <a:avLst/>
            </a:prstTxWarp>
          </a:bodyPr>
          <a:lstStyle>
            <a:lvl1pPr algn="l" defTabSz="962025" eaLnBrk="1" hangingPunct="1">
              <a:spcBef>
                <a:spcPct val="50000"/>
              </a:spcBef>
              <a:defRPr sz="1300">
                <a:latin typeface="Times New Roman" pitchFamily="18" charset="0"/>
              </a:defRPr>
            </a:lvl1pPr>
          </a:lstStyle>
          <a:p>
            <a:pPr>
              <a:defRPr/>
            </a:pPr>
            <a:endParaRPr lang="en-US"/>
          </a:p>
        </p:txBody>
      </p:sp>
      <p:sp>
        <p:nvSpPr>
          <p:cNvPr id="640005"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96277" tIns="48139" rIns="96277" bIns="48139" numCol="1" anchor="b" anchorCtr="0" compatLnSpc="1">
            <a:prstTxWarp prst="textNoShape">
              <a:avLst/>
            </a:prstTxWarp>
          </a:bodyPr>
          <a:lstStyle>
            <a:lvl1pPr algn="r" defTabSz="962025" eaLnBrk="1" hangingPunct="1">
              <a:spcBef>
                <a:spcPct val="50000"/>
              </a:spcBef>
              <a:defRPr sz="1200">
                <a:solidFill>
                  <a:schemeClr val="tx1"/>
                </a:solidFill>
                <a:latin typeface="Arial" pitchFamily="34" charset="0"/>
                <a:cs typeface="Arial" pitchFamily="34" charset="0"/>
              </a:defRPr>
            </a:lvl1pPr>
          </a:lstStyle>
          <a:p>
            <a:pPr>
              <a:defRPr/>
            </a:pPr>
            <a:r>
              <a:rPr lang="en-US"/>
              <a:t>Page </a:t>
            </a:r>
            <a:fld id="{47784E66-5E9B-42C1-896A-C8E3657CC92E}" type="slidenum">
              <a:rPr lang="en-US"/>
              <a:pPr>
                <a:defRPr/>
              </a:pPr>
              <a:t>‹#›</a:t>
            </a:fld>
            <a:endParaRPr lang="en-US"/>
          </a:p>
        </p:txBody>
      </p:sp>
    </p:spTree>
    <p:extLst>
      <p:ext uri="{BB962C8B-B14F-4D97-AF65-F5344CB8AC3E}">
        <p14:creationId xmlns:p14="http://schemas.microsoft.com/office/powerpoint/2010/main" val="1128036798"/>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1090" name="Rectangle 2"/>
          <p:cNvSpPr>
            <a:spLocks noGrp="1" noChangeArrowheads="1"/>
          </p:cNvSpPr>
          <p:nvPr>
            <p:ph type="hdr" sz="quarter"/>
          </p:nvPr>
        </p:nvSpPr>
        <p:spPr bwMode="auto">
          <a:xfrm>
            <a:off x="0" y="0"/>
            <a:ext cx="3657600" cy="479425"/>
          </a:xfrm>
          <a:prstGeom prst="rect">
            <a:avLst/>
          </a:prstGeom>
          <a:noFill/>
          <a:ln w="9525">
            <a:noFill/>
            <a:miter lim="800000"/>
            <a:headEnd/>
            <a:tailEnd/>
          </a:ln>
          <a:effectLst/>
        </p:spPr>
        <p:txBody>
          <a:bodyPr vert="horz" wrap="square" lIns="96277" tIns="48139" rIns="96277" bIns="48139" numCol="1" anchor="t" anchorCtr="0" compatLnSpc="1">
            <a:prstTxWarp prst="textNoShape">
              <a:avLst/>
            </a:prstTxWarp>
          </a:bodyPr>
          <a:lstStyle>
            <a:lvl1pPr algn="l" defTabSz="962025" eaLnBrk="1" hangingPunct="1">
              <a:spcBef>
                <a:spcPct val="50000"/>
              </a:spcBef>
              <a:defRPr sz="1300" smtClean="0">
                <a:solidFill>
                  <a:schemeClr val="tx1"/>
                </a:solidFill>
                <a:latin typeface="Times New Roman" pitchFamily="18" charset="0"/>
              </a:defRPr>
            </a:lvl1pPr>
          </a:lstStyle>
          <a:p>
            <a:pPr>
              <a:defRPr/>
            </a:pPr>
            <a:r>
              <a:rPr lang="en-US"/>
              <a:t>Tab 6-A – Cost Analysis/Batch Editor</a:t>
            </a:r>
          </a:p>
        </p:txBody>
      </p:sp>
      <p:sp>
        <p:nvSpPr>
          <p:cNvPr id="34819"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1093" name="Rectangle 5"/>
          <p:cNvSpPr>
            <a:spLocks noGrp="1" noChangeArrowheads="1"/>
          </p:cNvSpPr>
          <p:nvPr>
            <p:ph type="body" sz="quarter" idx="3"/>
          </p:nvPr>
        </p:nvSpPr>
        <p:spPr bwMode="auto">
          <a:xfrm>
            <a:off x="974725" y="4560888"/>
            <a:ext cx="5365750" cy="4319587"/>
          </a:xfrm>
          <a:prstGeom prst="rect">
            <a:avLst/>
          </a:prstGeom>
          <a:noFill/>
          <a:ln w="9525">
            <a:noFill/>
            <a:miter lim="800000"/>
            <a:headEnd/>
            <a:tailEnd/>
          </a:ln>
          <a:effectLst/>
        </p:spPr>
        <p:txBody>
          <a:bodyPr vert="horz" wrap="square" lIns="96277" tIns="48139" rIns="96277" bIns="4813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01095" name="Rectangle 7"/>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a:effectLst/>
        </p:spPr>
        <p:txBody>
          <a:bodyPr vert="horz" wrap="square" lIns="96277" tIns="48139" rIns="96277" bIns="48139" numCol="1" anchor="b" anchorCtr="0" compatLnSpc="1">
            <a:prstTxWarp prst="textNoShape">
              <a:avLst/>
            </a:prstTxWarp>
          </a:bodyPr>
          <a:lstStyle>
            <a:lvl1pPr algn="r" defTabSz="962025" eaLnBrk="1" hangingPunct="1">
              <a:spcBef>
                <a:spcPct val="50000"/>
              </a:spcBef>
              <a:defRPr sz="1300">
                <a:latin typeface="Times New Roman" pitchFamily="18" charset="0"/>
              </a:defRPr>
            </a:lvl1pPr>
          </a:lstStyle>
          <a:p>
            <a:pPr>
              <a:defRPr/>
            </a:pPr>
            <a:r>
              <a:rPr lang="en-US"/>
              <a:t> </a:t>
            </a:r>
            <a:r>
              <a:rPr lang="en-US">
                <a:solidFill>
                  <a:schemeClr val="tx1"/>
                </a:solidFill>
              </a:rPr>
              <a:t>Page </a:t>
            </a:r>
            <a:fld id="{09B08243-5CD3-463F-A24C-ACE8759DF0D8}" type="slidenum">
              <a:rPr lang="en-US">
                <a:solidFill>
                  <a:schemeClr val="tx1"/>
                </a:solidFill>
              </a:rPr>
              <a:pPr>
                <a:defRPr/>
              </a:pPr>
              <a:t>‹#›</a:t>
            </a:fld>
            <a:endParaRPr lang="en-US">
              <a:solidFill>
                <a:schemeClr val="tx1"/>
              </a:solidFill>
            </a:endParaRPr>
          </a:p>
        </p:txBody>
      </p:sp>
    </p:spTree>
    <p:extLst>
      <p:ext uri="{BB962C8B-B14F-4D97-AF65-F5344CB8AC3E}">
        <p14:creationId xmlns:p14="http://schemas.microsoft.com/office/powerpoint/2010/main" val="3048058880"/>
      </p:ext>
    </p:extLst>
  </p:cSld>
  <p:clrMap bg1="lt1" tx1="dk1" bg2="lt2" tx2="dk2" accent1="accent1" accent2="accent2" accent3="accent3" accent4="accent4" accent5="accent5" accent6="accent6" hlink="hlink" folHlink="folHlink"/>
  <p:hf ftr="0"/>
  <p:notesStyle>
    <a:lvl1pPr algn="l" rtl="0" eaLnBrk="0" fontAlgn="base" hangingPunct="0">
      <a:spcBef>
        <a:spcPct val="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E1A0E99B-227D-47CE-8281-1D4A1EE896B9}" type="slidenum">
              <a:rPr kumimoji="0" lang="en-US" altLang="en-US" sz="1300" smtClean="0">
                <a:solidFill>
                  <a:srgbClr val="FF0000"/>
                </a:solidFill>
              </a:rPr>
              <a:pPr eaLnBrk="1" hangingPunct="1"/>
              <a:t>2</a:t>
            </a:fld>
            <a:endParaRPr kumimoji="0" lang="en-US" altLang="en-US" sz="1300" smtClean="0">
              <a:solidFill>
                <a:srgbClr val="FF0000"/>
              </a:solidFill>
            </a:endParaRPr>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solidFill>
            <a:srgbClr val="FFFFFF"/>
          </a:solidFill>
          <a:ln>
            <a:solidFill>
              <a:srgbClr val="000000"/>
            </a:solidFill>
          </a:ln>
        </p:spPr>
        <p:txBody>
          <a:bodyPr/>
          <a:lstStyle/>
          <a:p>
            <a:endParaRPr lang="en-US" altLang="en-US" smtClean="0"/>
          </a:p>
        </p:txBody>
      </p:sp>
      <p:sp>
        <p:nvSpPr>
          <p:cNvPr id="36869"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41107620-7696-4895-9E81-E4C2B9C6FBC0}" type="slidenum">
              <a:rPr kumimoji="0" lang="en-US" altLang="en-US" sz="1300" smtClean="0">
                <a:solidFill>
                  <a:srgbClr val="FF0000"/>
                </a:solidFill>
              </a:rPr>
              <a:pPr eaLnBrk="1" hangingPunct="1"/>
              <a:t>11</a:t>
            </a:fld>
            <a:endParaRPr kumimoji="0" lang="en-US" altLang="en-US" sz="1300" smtClean="0">
              <a:solidFill>
                <a:srgbClr val="FF0000"/>
              </a:solidFill>
            </a:endParaRPr>
          </a:p>
        </p:txBody>
      </p:sp>
      <p:sp>
        <p:nvSpPr>
          <p:cNvPr id="46083" name="Rectangle 2"/>
          <p:cNvSpPr>
            <a:spLocks noGrp="1" noRot="1" noChangeAspect="1" noChangeArrowheads="1" noTextEdit="1"/>
          </p:cNvSpPr>
          <p:nvPr>
            <p:ph type="sldImg"/>
          </p:nvPr>
        </p:nvSpPr>
        <p:spPr>
          <a:solidFill>
            <a:srgbClr val="FFFFFF"/>
          </a:solidFill>
          <a:ln/>
        </p:spPr>
      </p:sp>
      <p:sp>
        <p:nvSpPr>
          <p:cNvPr id="46084" name="Rectangle 3"/>
          <p:cNvSpPr>
            <a:spLocks noGrp="1" noChangeArrowheads="1"/>
          </p:cNvSpPr>
          <p:nvPr>
            <p:ph type="body" idx="1"/>
          </p:nvPr>
        </p:nvSpPr>
        <p:spPr>
          <a:solidFill>
            <a:srgbClr val="FFFFFF"/>
          </a:solidFill>
          <a:ln>
            <a:solidFill>
              <a:srgbClr val="000000"/>
            </a:solidFill>
          </a:ln>
        </p:spPr>
        <p:txBody>
          <a:bodyPr/>
          <a:lstStyle/>
          <a:p>
            <a:endParaRPr lang="en-US" altLang="en-US" smtClean="0"/>
          </a:p>
        </p:txBody>
      </p:sp>
      <p:sp>
        <p:nvSpPr>
          <p:cNvPr id="46085"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C947F81D-EE59-41A0-B919-2B467C883BB7}" type="slidenum">
              <a:rPr kumimoji="0" lang="en-US" altLang="en-US" sz="1300" smtClean="0">
                <a:solidFill>
                  <a:srgbClr val="FF0000"/>
                </a:solidFill>
              </a:rPr>
              <a:pPr eaLnBrk="1" hangingPunct="1"/>
              <a:t>12</a:t>
            </a:fld>
            <a:endParaRPr kumimoji="0" lang="en-US" altLang="en-US" sz="1300" smtClean="0">
              <a:solidFill>
                <a:srgbClr val="FF0000"/>
              </a:solidFill>
            </a:endParaRPr>
          </a:p>
        </p:txBody>
      </p:sp>
      <p:sp>
        <p:nvSpPr>
          <p:cNvPr id="47107" name="Rectangle 2"/>
          <p:cNvSpPr>
            <a:spLocks noGrp="1" noRot="1" noChangeAspect="1" noChangeArrowheads="1" noTextEdit="1"/>
          </p:cNvSpPr>
          <p:nvPr>
            <p:ph type="sldImg"/>
          </p:nvPr>
        </p:nvSpPr>
        <p:spPr>
          <a:solidFill>
            <a:srgbClr val="FFFFFF"/>
          </a:solidFill>
          <a:ln/>
        </p:spPr>
      </p:sp>
      <p:sp>
        <p:nvSpPr>
          <p:cNvPr id="47108" name="Rectangle 3"/>
          <p:cNvSpPr>
            <a:spLocks noGrp="1" noChangeArrowheads="1"/>
          </p:cNvSpPr>
          <p:nvPr>
            <p:ph type="body" idx="1"/>
          </p:nvPr>
        </p:nvSpPr>
        <p:spPr>
          <a:solidFill>
            <a:srgbClr val="FFFFFF"/>
          </a:solidFill>
          <a:ln>
            <a:solidFill>
              <a:srgbClr val="000000"/>
            </a:solidFill>
          </a:ln>
        </p:spPr>
        <p:txBody>
          <a:bodyPr/>
          <a:lstStyle/>
          <a:p>
            <a:endParaRPr lang="en-US" altLang="en-US" smtClean="0"/>
          </a:p>
        </p:txBody>
      </p:sp>
      <p:sp>
        <p:nvSpPr>
          <p:cNvPr id="47109"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9F190EC8-1A3A-4D1B-9F98-162FD2128690}" type="slidenum">
              <a:rPr kumimoji="0" lang="en-US" altLang="en-US" sz="1300" smtClean="0">
                <a:solidFill>
                  <a:srgbClr val="FF0000"/>
                </a:solidFill>
              </a:rPr>
              <a:pPr eaLnBrk="1" hangingPunct="1"/>
              <a:t>13</a:t>
            </a:fld>
            <a:endParaRPr kumimoji="0" lang="en-US" altLang="en-US" sz="1300" smtClean="0">
              <a:solidFill>
                <a:srgbClr val="FF0000"/>
              </a:solidFill>
            </a:endParaRPr>
          </a:p>
        </p:txBody>
      </p:sp>
      <p:sp>
        <p:nvSpPr>
          <p:cNvPr id="48131" name="Rectangle 2"/>
          <p:cNvSpPr>
            <a:spLocks noGrp="1" noRot="1" noChangeAspect="1" noChangeArrowheads="1" noTextEdit="1"/>
          </p:cNvSpPr>
          <p:nvPr>
            <p:ph type="sldImg"/>
          </p:nvPr>
        </p:nvSpPr>
        <p:spPr>
          <a:solidFill>
            <a:srgbClr val="FFFFFF"/>
          </a:solidFill>
          <a:ln/>
        </p:spPr>
      </p:sp>
      <p:sp>
        <p:nvSpPr>
          <p:cNvPr id="48132" name="Rectangle 3"/>
          <p:cNvSpPr>
            <a:spLocks noGrp="1" noChangeArrowheads="1"/>
          </p:cNvSpPr>
          <p:nvPr>
            <p:ph type="body" idx="1"/>
          </p:nvPr>
        </p:nvSpPr>
        <p:spPr>
          <a:solidFill>
            <a:srgbClr val="FFFFFF"/>
          </a:solidFill>
          <a:ln>
            <a:solidFill>
              <a:srgbClr val="000000"/>
            </a:solidFill>
          </a:ln>
        </p:spPr>
        <p:txBody>
          <a:bodyPr/>
          <a:lstStyle/>
          <a:p>
            <a:endParaRPr lang="en-US" altLang="en-US" smtClean="0"/>
          </a:p>
        </p:txBody>
      </p:sp>
      <p:sp>
        <p:nvSpPr>
          <p:cNvPr id="48133"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3C2F7C8C-4128-456A-ACFF-350266CD560C}" type="slidenum">
              <a:rPr kumimoji="0" lang="en-US" altLang="en-US" sz="1300" smtClean="0">
                <a:solidFill>
                  <a:srgbClr val="FF0000"/>
                </a:solidFill>
              </a:rPr>
              <a:pPr eaLnBrk="1" hangingPunct="1"/>
              <a:t>14</a:t>
            </a:fld>
            <a:endParaRPr kumimoji="0" lang="en-US" altLang="en-US" sz="1300" smtClean="0">
              <a:solidFill>
                <a:srgbClr val="FF0000"/>
              </a:solidFill>
            </a:endParaRPr>
          </a:p>
        </p:txBody>
      </p:sp>
      <p:sp>
        <p:nvSpPr>
          <p:cNvPr id="49155" name="Rectangle 2"/>
          <p:cNvSpPr>
            <a:spLocks noGrp="1" noRot="1" noChangeAspect="1" noChangeArrowheads="1" noTextEdit="1"/>
          </p:cNvSpPr>
          <p:nvPr>
            <p:ph type="sldImg"/>
          </p:nvPr>
        </p:nvSpPr>
        <p:spPr>
          <a:solidFill>
            <a:srgbClr val="FFFFFF"/>
          </a:solidFill>
          <a:ln/>
        </p:spPr>
      </p:sp>
      <p:sp>
        <p:nvSpPr>
          <p:cNvPr id="49156" name="Rectangle 3"/>
          <p:cNvSpPr>
            <a:spLocks noGrp="1" noChangeArrowheads="1"/>
          </p:cNvSpPr>
          <p:nvPr>
            <p:ph type="body" idx="1"/>
          </p:nvPr>
        </p:nvSpPr>
        <p:spPr>
          <a:solidFill>
            <a:srgbClr val="FFFFFF"/>
          </a:solidFill>
          <a:ln>
            <a:solidFill>
              <a:srgbClr val="000000"/>
            </a:solidFill>
          </a:ln>
        </p:spPr>
        <p:txBody>
          <a:bodyPr/>
          <a:lstStyle/>
          <a:p>
            <a:endParaRPr lang="en-US" altLang="en-US" smtClean="0"/>
          </a:p>
        </p:txBody>
      </p:sp>
      <p:sp>
        <p:nvSpPr>
          <p:cNvPr id="49157"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C76CB184-AC96-4EA6-B57C-B839C7159271}" type="slidenum">
              <a:rPr kumimoji="0" lang="en-US" altLang="en-US" sz="1300" smtClean="0">
                <a:solidFill>
                  <a:srgbClr val="FF0000"/>
                </a:solidFill>
              </a:rPr>
              <a:pPr eaLnBrk="1" hangingPunct="1"/>
              <a:t>15</a:t>
            </a:fld>
            <a:endParaRPr kumimoji="0" lang="en-US" altLang="en-US" sz="1300" smtClean="0">
              <a:solidFill>
                <a:srgbClr val="FF0000"/>
              </a:solidFill>
            </a:endParaRPr>
          </a:p>
        </p:txBody>
      </p:sp>
      <p:sp>
        <p:nvSpPr>
          <p:cNvPr id="50179" name="Rectangle 2"/>
          <p:cNvSpPr>
            <a:spLocks noGrp="1" noRot="1" noChangeAspect="1" noChangeArrowheads="1" noTextEdit="1"/>
          </p:cNvSpPr>
          <p:nvPr>
            <p:ph type="sldImg"/>
          </p:nvPr>
        </p:nvSpPr>
        <p:spPr>
          <a:solidFill>
            <a:srgbClr val="FFFFFF"/>
          </a:solidFill>
          <a:ln/>
        </p:spPr>
      </p:sp>
      <p:sp>
        <p:nvSpPr>
          <p:cNvPr id="50180" name="Rectangle 3"/>
          <p:cNvSpPr>
            <a:spLocks noGrp="1" noChangeArrowheads="1"/>
          </p:cNvSpPr>
          <p:nvPr>
            <p:ph type="body" idx="1"/>
          </p:nvPr>
        </p:nvSpPr>
        <p:spPr>
          <a:solidFill>
            <a:srgbClr val="FFFFFF"/>
          </a:solidFill>
          <a:ln>
            <a:solidFill>
              <a:srgbClr val="000000"/>
            </a:solidFill>
          </a:ln>
        </p:spPr>
        <p:txBody>
          <a:bodyPr/>
          <a:lstStyle/>
          <a:p>
            <a:r>
              <a:rPr lang="en-US" altLang="en-US" smtClean="0"/>
              <a:t>The summary data tab contents include:</a:t>
            </a:r>
          </a:p>
          <a:p>
            <a:endParaRPr lang="en-US" altLang="en-US" smtClean="0"/>
          </a:p>
          <a:p>
            <a:r>
              <a:rPr lang="en-US" altLang="en-US" smtClean="0"/>
              <a:t>Select File:  Press to open an existing cost data file.  Cost data files must have the extension '.csv'</a:t>
            </a:r>
          </a:p>
          <a:p>
            <a:endParaRPr lang="en-US" altLang="en-US" smtClean="0"/>
          </a:p>
          <a:p>
            <a:r>
              <a:rPr lang="en-US" altLang="en-US" smtClean="0"/>
              <a:t>Save File:  Press to save the current cost data file using the current cost data file name.  You must save the cost data file in order for the program to use your changes.</a:t>
            </a:r>
          </a:p>
          <a:p>
            <a:endParaRPr lang="en-US" altLang="en-US" smtClean="0"/>
          </a:p>
          <a:p>
            <a:r>
              <a:rPr lang="en-US" altLang="en-US" smtClean="0"/>
              <a:t>Save File As . . .  :  Press to save the current cost data file with a different name.</a:t>
            </a:r>
          </a:p>
          <a:p>
            <a:endParaRPr lang="en-US" altLang="en-US" smtClean="0"/>
          </a:p>
          <a:p>
            <a:r>
              <a:rPr lang="en-US" altLang="en-US" smtClean="0"/>
              <a:t>File Description:  Enter a description of the cost data file.  The description will be saved with the file data.</a:t>
            </a:r>
          </a:p>
          <a:p>
            <a:endParaRPr lang="en-US" altLang="en-US" smtClean="0"/>
          </a:p>
        </p:txBody>
      </p:sp>
      <p:sp>
        <p:nvSpPr>
          <p:cNvPr id="50181"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50427159-1AA6-4C7B-BB8C-B2C9012CDAC3}" type="slidenum">
              <a:rPr kumimoji="0" lang="en-US" altLang="en-US" sz="1300" smtClean="0">
                <a:solidFill>
                  <a:srgbClr val="FF0000"/>
                </a:solidFill>
              </a:rPr>
              <a:pPr eaLnBrk="1" hangingPunct="1"/>
              <a:t>16</a:t>
            </a:fld>
            <a:endParaRPr kumimoji="0" lang="en-US" altLang="en-US" sz="1300" smtClean="0">
              <a:solidFill>
                <a:srgbClr val="FF0000"/>
              </a:solidFill>
            </a:endParaRPr>
          </a:p>
        </p:txBody>
      </p:sp>
      <p:sp>
        <p:nvSpPr>
          <p:cNvPr id="51203" name="Rectangle 2"/>
          <p:cNvSpPr>
            <a:spLocks noGrp="1" noRot="1" noChangeAspect="1" noChangeArrowheads="1" noTextEdit="1"/>
          </p:cNvSpPr>
          <p:nvPr>
            <p:ph type="sldImg"/>
          </p:nvPr>
        </p:nvSpPr>
        <p:spPr>
          <a:solidFill>
            <a:srgbClr val="FFFFFF"/>
          </a:solidFill>
          <a:ln/>
        </p:spPr>
      </p:sp>
      <p:sp>
        <p:nvSpPr>
          <p:cNvPr id="51204" name="Rectangle 3"/>
          <p:cNvSpPr>
            <a:spLocks noGrp="1" noChangeArrowheads="1"/>
          </p:cNvSpPr>
          <p:nvPr>
            <p:ph type="body" idx="1"/>
          </p:nvPr>
        </p:nvSpPr>
        <p:spPr>
          <a:solidFill>
            <a:srgbClr val="FFFFFF"/>
          </a:solidFill>
          <a:ln>
            <a:solidFill>
              <a:srgbClr val="000000"/>
            </a:solidFill>
          </a:ln>
        </p:spPr>
        <p:txBody>
          <a:bodyPr/>
          <a:lstStyle/>
          <a:p>
            <a:r>
              <a:rPr lang="en-US" altLang="en-US" smtClean="0"/>
              <a:t>The summary data tab contents include:</a:t>
            </a:r>
          </a:p>
          <a:p>
            <a:endParaRPr lang="en-US" altLang="en-US" smtClean="0"/>
          </a:p>
          <a:p>
            <a:r>
              <a:rPr lang="en-US" altLang="en-US" smtClean="0"/>
              <a:t>Select File:  Press to open an existing cost data file.  Cost data files must have the extension '.csv'</a:t>
            </a:r>
          </a:p>
          <a:p>
            <a:endParaRPr lang="en-US" altLang="en-US" smtClean="0"/>
          </a:p>
          <a:p>
            <a:r>
              <a:rPr lang="en-US" altLang="en-US" smtClean="0"/>
              <a:t>Save File:  Press to save the current cost data file using the current cost data file name.  You must save the cost data file in order for the program to use your changes.</a:t>
            </a:r>
          </a:p>
          <a:p>
            <a:endParaRPr lang="en-US" altLang="en-US" smtClean="0"/>
          </a:p>
          <a:p>
            <a:r>
              <a:rPr lang="en-US" altLang="en-US" smtClean="0"/>
              <a:t>Save File As . . .  :  Press to save the current cost data file with a different name.</a:t>
            </a:r>
          </a:p>
          <a:p>
            <a:endParaRPr lang="en-US" altLang="en-US" smtClean="0"/>
          </a:p>
          <a:p>
            <a:r>
              <a:rPr lang="en-US" altLang="en-US" smtClean="0"/>
              <a:t>File Description:  Enter a description of the cost data file.  The description will be saved with the file data.</a:t>
            </a:r>
          </a:p>
          <a:p>
            <a:endParaRPr lang="en-US" altLang="en-US" smtClean="0"/>
          </a:p>
        </p:txBody>
      </p:sp>
      <p:sp>
        <p:nvSpPr>
          <p:cNvPr id="51205"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8CE9C171-2C3C-4CA2-89E0-8E9CBDC5D769}" type="slidenum">
              <a:rPr kumimoji="0" lang="en-US" altLang="en-US" sz="1300" smtClean="0">
                <a:solidFill>
                  <a:srgbClr val="FF0000"/>
                </a:solidFill>
              </a:rPr>
              <a:pPr eaLnBrk="1" hangingPunct="1"/>
              <a:t>17</a:t>
            </a:fld>
            <a:endParaRPr kumimoji="0" lang="en-US" altLang="en-US" sz="1300" smtClean="0">
              <a:solidFill>
                <a:srgbClr val="FF0000"/>
              </a:solidFill>
            </a:endParaRPr>
          </a:p>
        </p:txBody>
      </p:sp>
      <p:sp>
        <p:nvSpPr>
          <p:cNvPr id="52227" name="Rectangle 2"/>
          <p:cNvSpPr>
            <a:spLocks noGrp="1" noRot="1" noChangeAspect="1" noChangeArrowheads="1" noTextEdit="1"/>
          </p:cNvSpPr>
          <p:nvPr>
            <p:ph type="sldImg"/>
          </p:nvPr>
        </p:nvSpPr>
        <p:spPr>
          <a:solidFill>
            <a:srgbClr val="FFFFFF"/>
          </a:solidFill>
          <a:ln/>
        </p:spPr>
      </p:sp>
      <p:sp>
        <p:nvSpPr>
          <p:cNvPr id="52228" name="Rectangle 3"/>
          <p:cNvSpPr>
            <a:spLocks noGrp="1" noChangeArrowheads="1"/>
          </p:cNvSpPr>
          <p:nvPr>
            <p:ph type="body" idx="1"/>
          </p:nvPr>
        </p:nvSpPr>
        <p:spPr>
          <a:xfrm>
            <a:off x="381000" y="4560888"/>
            <a:ext cx="6477000" cy="4659312"/>
          </a:xfrm>
          <a:solidFill>
            <a:srgbClr val="FFFFFF"/>
          </a:solidFill>
          <a:ln>
            <a:solidFill>
              <a:srgbClr val="000000"/>
            </a:solidFill>
          </a:ln>
        </p:spPr>
        <p:txBody>
          <a:bodyPr/>
          <a:lstStyle/>
          <a:p>
            <a:r>
              <a:rPr lang="en-US" altLang="en-US" smtClean="0"/>
              <a:t>Interest Rate on Debt Capital:  Enter the interest rate that you want the program to use for net present value and annual value cost calcuations.  The program will use this value and the project life to convert annual costs to a present value and to amortize present capital costs over the life of the project.</a:t>
            </a:r>
          </a:p>
          <a:p>
            <a:endParaRPr lang="en-US" altLang="en-US" smtClean="0"/>
          </a:p>
          <a:p>
            <a:r>
              <a:rPr lang="en-US" altLang="en-US" smtClean="0"/>
              <a:t>Project Life:  Enter the number of years that you want to amortize the life of the project over.  </a:t>
            </a:r>
          </a:p>
          <a:p>
            <a:endParaRPr lang="en-US" altLang="en-US" smtClean="0"/>
          </a:p>
          <a:p>
            <a:r>
              <a:rPr lang="en-US" altLang="en-US" smtClean="0"/>
              <a:t>Land Cost by Land Use:  Enter the estimated or typical cost of land per acre for the land uses listed on the form.  You can enter zero values if the cost of land is not relevant for your analysis.</a:t>
            </a:r>
          </a:p>
          <a:p>
            <a:endParaRPr lang="en-US" altLang="en-US" smtClean="0"/>
          </a:p>
          <a:p>
            <a:r>
              <a:rPr lang="en-US" altLang="en-US" smtClean="0"/>
              <a:t>Cost Index Selection:  Cost indices only are applied to those practices in which you decide to use pre-determined costs.  If you elect to use a City Cost Index, use the pull down menu to select the city that most accurately reflects the cost difference between your area and the national average.  The program will then calculate the cost index multiplier based upon your selection.  You may also edit the cost data file to add your own city and it's index.  All index data are from the Engineering News Record (ENR).  The baseline national cost index is the average of twenty cities whose cost indices are listed in the ENR.</a:t>
            </a:r>
          </a:p>
          <a:p>
            <a:endParaRPr lang="en-US" altLang="en-US" smtClean="0"/>
          </a:p>
          <a:p>
            <a:r>
              <a:rPr lang="en-US" altLang="en-US" smtClean="0"/>
              <a:t>Select 'User Defined Cost Index Values' if you want to enter your own index values.  You may then enter either the current year cost index value for your area (select the appropriate radio button and then enter the value).  The program will use the index value to calculate an index mutiiplier based upon the Baseline Cost Index Value.  To change this value, you must make the appropriate modifcation to the cost data file.   You can also enter a 'User Defined Cost Index Multiplier' directly by selecting the appropriate radio button and then entering a value. </a:t>
            </a:r>
          </a:p>
          <a:p>
            <a:endParaRPr lang="en-US" altLang="en-US" smtClean="0"/>
          </a:p>
        </p:txBody>
      </p:sp>
      <p:sp>
        <p:nvSpPr>
          <p:cNvPr id="52229"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097C2106-45AE-445F-8F79-F43C8DC25B7F}" type="slidenum">
              <a:rPr kumimoji="0" lang="en-US" altLang="en-US" sz="1300" smtClean="0">
                <a:solidFill>
                  <a:srgbClr val="FF0000"/>
                </a:solidFill>
              </a:rPr>
              <a:pPr eaLnBrk="1" hangingPunct="1"/>
              <a:t>18</a:t>
            </a:fld>
            <a:endParaRPr kumimoji="0" lang="en-US" altLang="en-US" sz="1300" smtClean="0">
              <a:solidFill>
                <a:srgbClr val="FF0000"/>
              </a:solidFill>
            </a:endParaRPr>
          </a:p>
        </p:txBody>
      </p:sp>
      <p:sp>
        <p:nvSpPr>
          <p:cNvPr id="53251" name="Rectangle 2"/>
          <p:cNvSpPr>
            <a:spLocks noGrp="1" noRot="1" noChangeAspect="1" noChangeArrowheads="1" noTextEdit="1"/>
          </p:cNvSpPr>
          <p:nvPr>
            <p:ph type="sldImg"/>
          </p:nvPr>
        </p:nvSpPr>
        <p:spPr>
          <a:solidFill>
            <a:srgbClr val="FFFFFF"/>
          </a:solidFill>
          <a:ln/>
        </p:spPr>
      </p:sp>
      <p:sp>
        <p:nvSpPr>
          <p:cNvPr id="53252" name="Rectangle 3"/>
          <p:cNvSpPr>
            <a:spLocks noGrp="1" noChangeArrowheads="1"/>
          </p:cNvSpPr>
          <p:nvPr>
            <p:ph type="body" idx="1"/>
          </p:nvPr>
        </p:nvSpPr>
        <p:spPr>
          <a:solidFill>
            <a:srgbClr val="FFFFFF"/>
          </a:solidFill>
          <a:ln>
            <a:solidFill>
              <a:srgbClr val="000000"/>
            </a:solidFill>
          </a:ln>
        </p:spPr>
        <p:txBody>
          <a:bodyPr/>
          <a:lstStyle/>
          <a:p>
            <a:r>
              <a:rPr lang="en-US" altLang="en-US" b="1" smtClean="0"/>
              <a:t>Wet Detention Pre-Determined Costs</a:t>
            </a:r>
          </a:p>
          <a:p>
            <a:r>
              <a:rPr lang="en-US" altLang="en-US" smtClean="0"/>
              <a:t>The pre-determined wet detention pond costs are calculated from the table on the wet detention pond cost data form.  If you elect to use this table, then you must also select a capital cost range of Low, Medium, or High. The cost data shown in this table is adjusted for inflation using the cost index (CI) multiplier from the Summary Data page to illustrate the changes that occur to the coefficients due to the CI.  The program calculates the cost of a wet detention pond by calculating the total volume of the pond and then selecting the capital cost from the table based upon the total pond volume and the capital cost range you selected.  If the total pond volume of a pond is between two of the values on the table, then the program interpolates the value from the cost table.  Note that the pre-determined annual O&amp;M cost includes sediment removal.  The label below the pre-determined cost table shows the city or the user-defined cost index multiplier that has been selected for the cost index.</a:t>
            </a:r>
          </a:p>
        </p:txBody>
      </p:sp>
      <p:sp>
        <p:nvSpPr>
          <p:cNvPr id="53253"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FB035148-4C02-4366-A792-A3859E654E24}" type="slidenum">
              <a:rPr kumimoji="0" lang="en-US" altLang="en-US" sz="1300" smtClean="0">
                <a:solidFill>
                  <a:srgbClr val="FF0000"/>
                </a:solidFill>
              </a:rPr>
              <a:pPr eaLnBrk="1" hangingPunct="1"/>
              <a:t>19</a:t>
            </a:fld>
            <a:endParaRPr kumimoji="0" lang="en-US" altLang="en-US" sz="1300" smtClean="0">
              <a:solidFill>
                <a:srgbClr val="FF0000"/>
              </a:solidFill>
            </a:endParaRPr>
          </a:p>
        </p:txBody>
      </p:sp>
      <p:sp>
        <p:nvSpPr>
          <p:cNvPr id="54275" name="Rectangle 2"/>
          <p:cNvSpPr>
            <a:spLocks noGrp="1" noRot="1" noChangeAspect="1" noChangeArrowheads="1" noTextEdit="1"/>
          </p:cNvSpPr>
          <p:nvPr>
            <p:ph type="sldImg"/>
          </p:nvPr>
        </p:nvSpPr>
        <p:spPr>
          <a:solidFill>
            <a:srgbClr val="FFFFFF"/>
          </a:solidFill>
          <a:ln/>
        </p:spPr>
      </p:sp>
      <p:sp>
        <p:nvSpPr>
          <p:cNvPr id="54276" name="Rectangle 3"/>
          <p:cNvSpPr>
            <a:spLocks noGrp="1" noChangeArrowheads="1"/>
          </p:cNvSpPr>
          <p:nvPr>
            <p:ph type="body" idx="1"/>
          </p:nvPr>
        </p:nvSpPr>
        <p:spPr>
          <a:solidFill>
            <a:srgbClr val="FFFFFF"/>
          </a:solidFill>
          <a:ln>
            <a:solidFill>
              <a:srgbClr val="000000"/>
            </a:solidFill>
          </a:ln>
        </p:spPr>
        <p:txBody>
          <a:bodyPr/>
          <a:lstStyle/>
          <a:p>
            <a:r>
              <a:rPr lang="en-US" altLang="en-US" b="1" smtClean="0"/>
              <a:t>Wet Detention User-Defined Maintenance Costs</a:t>
            </a:r>
          </a:p>
          <a:p>
            <a:r>
              <a:rPr lang="en-US" altLang="en-US" smtClean="0"/>
              <a:t>There are two types of maintenance costs for wet detention ponds - routine maintenance costs and sediment removal costs.  The routine maintenance costs are calculated by multiplying the volume of the pond by the value you enter.  </a:t>
            </a:r>
          </a:p>
          <a:p>
            <a:endParaRPr lang="en-US" altLang="en-US" smtClean="0"/>
          </a:p>
          <a:p>
            <a:r>
              <a:rPr lang="en-US" altLang="en-US" smtClean="0"/>
              <a:t>The sediment removal cost is calculated by determining:</a:t>
            </a:r>
          </a:p>
          <a:p>
            <a:endParaRPr lang="en-US" altLang="en-US" smtClean="0"/>
          </a:p>
          <a:p>
            <a:r>
              <a:rPr lang="en-US" altLang="en-US" smtClean="0"/>
              <a:t>1.  The amount of sediment (mass in lbs) that is deposited in the pond for however many years you enter for the sediment removal frequency.</a:t>
            </a:r>
          </a:p>
          <a:p>
            <a:r>
              <a:rPr lang="en-US" altLang="en-US" smtClean="0"/>
              <a:t>2.  The cost of removing that sediment.  To convert sediment mass to sediment volume,  the model assumes that the sediment specific gravity is 2 50 and that the porosity of the sediment is 0.7.  </a:t>
            </a:r>
          </a:p>
          <a:p>
            <a:r>
              <a:rPr lang="en-US" altLang="en-US" smtClean="0"/>
              <a:t>3.  The present value of the sediment removal costs, assuming that at least one sediment removal will occur at the listed sediment removal frequency rate.</a:t>
            </a:r>
          </a:p>
          <a:p>
            <a:r>
              <a:rPr lang="en-US" altLang="en-US" smtClean="0"/>
              <a:t>4.  The annualized sediment removal cost based upon the life of the project.</a:t>
            </a:r>
          </a:p>
          <a:p>
            <a:r>
              <a:rPr lang="en-US" altLang="en-US" smtClean="0"/>
              <a:t>5.  The annual maintenance cost, which is the sum of the annual routine maintenance cost and the annualized sediment removal cost.</a:t>
            </a:r>
          </a:p>
          <a:p>
            <a:endParaRPr lang="en-US" altLang="en-US" smtClean="0"/>
          </a:p>
          <a:p>
            <a:r>
              <a:rPr lang="en-US" altLang="en-US" smtClean="0"/>
              <a:t>Sediment cost calculation output details are listed in the Cost Output Option Number 3, which is a list of the costs of each control device from either one file or a group of .dat files run as a set.</a:t>
            </a:r>
          </a:p>
        </p:txBody>
      </p:sp>
      <p:sp>
        <p:nvSpPr>
          <p:cNvPr id="54277"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92877878-6B6B-427F-A131-1FF14DAB37A0}" type="slidenum">
              <a:rPr kumimoji="0" lang="en-US" altLang="en-US" sz="1300" smtClean="0">
                <a:solidFill>
                  <a:srgbClr val="FF0000"/>
                </a:solidFill>
              </a:rPr>
              <a:pPr eaLnBrk="1" hangingPunct="1"/>
              <a:t>20</a:t>
            </a:fld>
            <a:endParaRPr kumimoji="0" lang="en-US" altLang="en-US" sz="1300" smtClean="0">
              <a:solidFill>
                <a:srgbClr val="FF0000"/>
              </a:solidFill>
            </a:endParaRPr>
          </a:p>
        </p:txBody>
      </p:sp>
      <p:sp>
        <p:nvSpPr>
          <p:cNvPr id="55299" name="Rectangle 2"/>
          <p:cNvSpPr>
            <a:spLocks noGrp="1" noRot="1" noChangeAspect="1" noChangeArrowheads="1" noTextEdit="1"/>
          </p:cNvSpPr>
          <p:nvPr>
            <p:ph type="sldImg"/>
          </p:nvPr>
        </p:nvSpPr>
        <p:spPr>
          <a:solidFill>
            <a:srgbClr val="FFFFFF"/>
          </a:solidFill>
          <a:ln/>
        </p:spPr>
      </p:sp>
      <p:sp>
        <p:nvSpPr>
          <p:cNvPr id="55300" name="Rectangle 3"/>
          <p:cNvSpPr>
            <a:spLocks noGrp="1" noChangeArrowheads="1"/>
          </p:cNvSpPr>
          <p:nvPr>
            <p:ph type="body" idx="1"/>
          </p:nvPr>
        </p:nvSpPr>
        <p:spPr>
          <a:solidFill>
            <a:srgbClr val="FFFFFF"/>
          </a:solidFill>
          <a:ln>
            <a:solidFill>
              <a:srgbClr val="000000"/>
            </a:solidFill>
          </a:ln>
        </p:spPr>
        <p:txBody>
          <a:bodyPr/>
          <a:lstStyle/>
          <a:p>
            <a:r>
              <a:rPr lang="en-US" altLang="en-US" b="1" smtClean="0"/>
              <a:t>Wet Detention User-Defined Maintenance Costs</a:t>
            </a:r>
          </a:p>
          <a:p>
            <a:r>
              <a:rPr lang="en-US" altLang="en-US" smtClean="0"/>
              <a:t>There are two types of maintenance costs for wet detention ponds - routine maintenance costs and sediment removal costs.  The routine maintenance costs are calculated by multiplying the volume of the pond by the value you enter.  </a:t>
            </a:r>
          </a:p>
          <a:p>
            <a:endParaRPr lang="en-US" altLang="en-US" smtClean="0"/>
          </a:p>
          <a:p>
            <a:r>
              <a:rPr lang="en-US" altLang="en-US" smtClean="0"/>
              <a:t>The sediment removal cost is calculated by determining:</a:t>
            </a:r>
          </a:p>
          <a:p>
            <a:endParaRPr lang="en-US" altLang="en-US" smtClean="0"/>
          </a:p>
          <a:p>
            <a:r>
              <a:rPr lang="en-US" altLang="en-US" smtClean="0"/>
              <a:t>1.  The amount of sediment (mass in lbs) that is deposited in the pond for however many years you enter for the sediment removal frequency.</a:t>
            </a:r>
          </a:p>
          <a:p>
            <a:r>
              <a:rPr lang="en-US" altLang="en-US" smtClean="0"/>
              <a:t>2.  The cost of removing that sediment.  To convert sediment mass to sediment volume,  the model assumes that the sediment specific gravity is 2 50 and that the porosity of the sediment is 0.7.  </a:t>
            </a:r>
          </a:p>
          <a:p>
            <a:r>
              <a:rPr lang="en-US" altLang="en-US" smtClean="0"/>
              <a:t>3.  The present value of the sediment removal costs, assuming that at least one sediment removal will occur at the listed sediment removal frequency rate.</a:t>
            </a:r>
          </a:p>
          <a:p>
            <a:r>
              <a:rPr lang="en-US" altLang="en-US" smtClean="0"/>
              <a:t>4.  The annualized sediment removal cost based upon the life of the project.</a:t>
            </a:r>
          </a:p>
          <a:p>
            <a:r>
              <a:rPr lang="en-US" altLang="en-US" smtClean="0"/>
              <a:t>5.  The annual maintenance cost, which is the sum of the annual routine maintenance cost and the annualized sediment removal cost.</a:t>
            </a:r>
          </a:p>
          <a:p>
            <a:endParaRPr lang="en-US" altLang="en-US" smtClean="0"/>
          </a:p>
          <a:p>
            <a:r>
              <a:rPr lang="en-US" altLang="en-US" smtClean="0"/>
              <a:t>Sediment cost calculation output details are listed in the Cost Output Option Number 3, which is a list of the costs of each control device from either one file or a group of .dat files run as a set.</a:t>
            </a:r>
          </a:p>
        </p:txBody>
      </p:sp>
      <p:sp>
        <p:nvSpPr>
          <p:cNvPr id="55301"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7F7CC0AC-DA31-488C-8873-8204264E9EA4}" type="slidenum">
              <a:rPr kumimoji="0" lang="en-US" altLang="en-US" sz="1300" smtClean="0">
                <a:solidFill>
                  <a:srgbClr val="FF0000"/>
                </a:solidFill>
              </a:rPr>
              <a:pPr eaLnBrk="1" hangingPunct="1"/>
              <a:t>3</a:t>
            </a:fld>
            <a:endParaRPr kumimoji="0" lang="en-US" altLang="en-US" sz="1300" smtClean="0">
              <a:solidFill>
                <a:srgbClr val="FF0000"/>
              </a:solidFill>
            </a:endParaRPr>
          </a:p>
        </p:txBody>
      </p:sp>
      <p:sp>
        <p:nvSpPr>
          <p:cNvPr id="37891" name="Rectangle 2"/>
          <p:cNvSpPr>
            <a:spLocks noGrp="1" noRot="1" noChangeAspect="1" noChangeArrowheads="1" noTextEdit="1"/>
          </p:cNvSpPr>
          <p:nvPr>
            <p:ph type="sldImg"/>
          </p:nvPr>
        </p:nvSpPr>
        <p:spPr>
          <a:solidFill>
            <a:srgbClr val="FFFFFF"/>
          </a:solidFill>
          <a:ln/>
        </p:spPr>
      </p:sp>
      <p:sp>
        <p:nvSpPr>
          <p:cNvPr id="37892" name="Rectangle 3"/>
          <p:cNvSpPr>
            <a:spLocks noGrp="1" noChangeArrowheads="1"/>
          </p:cNvSpPr>
          <p:nvPr>
            <p:ph type="body" idx="1"/>
          </p:nvPr>
        </p:nvSpPr>
        <p:spPr>
          <a:solidFill>
            <a:srgbClr val="FFFFFF"/>
          </a:solidFill>
          <a:ln>
            <a:solidFill>
              <a:srgbClr val="000000"/>
            </a:solidFill>
          </a:ln>
        </p:spPr>
        <p:txBody>
          <a:bodyPr/>
          <a:lstStyle/>
          <a:p>
            <a:endParaRPr lang="en-US" altLang="en-US" smtClean="0"/>
          </a:p>
        </p:txBody>
      </p:sp>
      <p:sp>
        <p:nvSpPr>
          <p:cNvPr id="37893"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3CD103FC-FBEF-47A3-834D-DEAE4C3F3681}" type="slidenum">
              <a:rPr kumimoji="0" lang="en-US" altLang="en-US" sz="1300" smtClean="0">
                <a:solidFill>
                  <a:srgbClr val="FF0000"/>
                </a:solidFill>
              </a:rPr>
              <a:pPr eaLnBrk="1" hangingPunct="1"/>
              <a:t>21</a:t>
            </a:fld>
            <a:endParaRPr kumimoji="0" lang="en-US" altLang="en-US" sz="1300" smtClean="0">
              <a:solidFill>
                <a:srgbClr val="FF0000"/>
              </a:solidFill>
            </a:endParaRPr>
          </a:p>
        </p:txBody>
      </p:sp>
      <p:sp>
        <p:nvSpPr>
          <p:cNvPr id="56323" name="Rectangle 2"/>
          <p:cNvSpPr>
            <a:spLocks noGrp="1" noRot="1" noChangeAspect="1" noChangeArrowheads="1" noTextEdit="1"/>
          </p:cNvSpPr>
          <p:nvPr>
            <p:ph type="sldImg"/>
          </p:nvPr>
        </p:nvSpPr>
        <p:spPr>
          <a:solidFill>
            <a:srgbClr val="FFFFFF"/>
          </a:solidFill>
          <a:ln/>
        </p:spPr>
      </p:sp>
      <p:sp>
        <p:nvSpPr>
          <p:cNvPr id="56324" name="Rectangle 3"/>
          <p:cNvSpPr>
            <a:spLocks noGrp="1" noChangeArrowheads="1"/>
          </p:cNvSpPr>
          <p:nvPr>
            <p:ph type="body" idx="1"/>
          </p:nvPr>
        </p:nvSpPr>
        <p:spPr>
          <a:solidFill>
            <a:srgbClr val="FFFFFF"/>
          </a:solidFill>
          <a:ln>
            <a:solidFill>
              <a:srgbClr val="000000"/>
            </a:solidFill>
          </a:ln>
        </p:spPr>
        <p:txBody>
          <a:bodyPr/>
          <a:lstStyle/>
          <a:p>
            <a:endParaRPr lang="en-US" altLang="en-US" smtClean="0"/>
          </a:p>
        </p:txBody>
      </p:sp>
      <p:sp>
        <p:nvSpPr>
          <p:cNvPr id="56325"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C104E00C-B4AE-4E5E-BB69-0EF2D6648CF1}" type="slidenum">
              <a:rPr kumimoji="0" lang="en-US" altLang="en-US" sz="1300" smtClean="0">
                <a:solidFill>
                  <a:srgbClr val="FF0000"/>
                </a:solidFill>
              </a:rPr>
              <a:pPr eaLnBrk="1" hangingPunct="1"/>
              <a:t>22</a:t>
            </a:fld>
            <a:endParaRPr kumimoji="0" lang="en-US" altLang="en-US" sz="1300" smtClean="0">
              <a:solidFill>
                <a:srgbClr val="FF0000"/>
              </a:solidFill>
            </a:endParaRPr>
          </a:p>
        </p:txBody>
      </p:sp>
      <p:sp>
        <p:nvSpPr>
          <p:cNvPr id="57347" name="Rectangle 2"/>
          <p:cNvSpPr>
            <a:spLocks noGrp="1" noRot="1" noChangeAspect="1" noChangeArrowheads="1" noTextEdit="1"/>
          </p:cNvSpPr>
          <p:nvPr>
            <p:ph type="sldImg"/>
          </p:nvPr>
        </p:nvSpPr>
        <p:spPr>
          <a:solidFill>
            <a:srgbClr val="FFFFFF"/>
          </a:solidFill>
          <a:ln/>
        </p:spPr>
      </p:sp>
      <p:sp>
        <p:nvSpPr>
          <p:cNvPr id="57348" name="Rectangle 3"/>
          <p:cNvSpPr>
            <a:spLocks noGrp="1" noChangeArrowheads="1"/>
          </p:cNvSpPr>
          <p:nvPr>
            <p:ph type="body" idx="1"/>
          </p:nvPr>
        </p:nvSpPr>
        <p:spPr>
          <a:solidFill>
            <a:srgbClr val="FFFFFF"/>
          </a:solidFill>
          <a:ln>
            <a:solidFill>
              <a:srgbClr val="000000"/>
            </a:solidFill>
          </a:ln>
        </p:spPr>
        <p:txBody>
          <a:bodyPr/>
          <a:lstStyle/>
          <a:p>
            <a:endParaRPr lang="en-US" altLang="en-US" smtClean="0"/>
          </a:p>
        </p:txBody>
      </p:sp>
      <p:sp>
        <p:nvSpPr>
          <p:cNvPr id="57349"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01011D0E-FF2A-4B4F-94EB-971403095708}" type="slidenum">
              <a:rPr kumimoji="0" lang="en-US" altLang="en-US" sz="1300" smtClean="0">
                <a:solidFill>
                  <a:srgbClr val="FF0000"/>
                </a:solidFill>
              </a:rPr>
              <a:pPr eaLnBrk="1" hangingPunct="1"/>
              <a:t>23</a:t>
            </a:fld>
            <a:endParaRPr kumimoji="0" lang="en-US" altLang="en-US" sz="1300" smtClean="0">
              <a:solidFill>
                <a:srgbClr val="FF0000"/>
              </a:solidFill>
            </a:endParaRPr>
          </a:p>
        </p:txBody>
      </p:sp>
      <p:sp>
        <p:nvSpPr>
          <p:cNvPr id="58371" name="Rectangle 2"/>
          <p:cNvSpPr>
            <a:spLocks noGrp="1" noRot="1" noChangeAspect="1" noChangeArrowheads="1" noTextEdit="1"/>
          </p:cNvSpPr>
          <p:nvPr>
            <p:ph type="sldImg"/>
          </p:nvPr>
        </p:nvSpPr>
        <p:spPr>
          <a:solidFill>
            <a:srgbClr val="FFFFFF"/>
          </a:solidFill>
          <a:ln/>
        </p:spPr>
      </p:sp>
      <p:sp>
        <p:nvSpPr>
          <p:cNvPr id="58372" name="Rectangle 3"/>
          <p:cNvSpPr>
            <a:spLocks noGrp="1" noChangeArrowheads="1"/>
          </p:cNvSpPr>
          <p:nvPr>
            <p:ph type="body" idx="1"/>
          </p:nvPr>
        </p:nvSpPr>
        <p:spPr>
          <a:solidFill>
            <a:srgbClr val="FFFFFF"/>
          </a:solidFill>
          <a:ln>
            <a:solidFill>
              <a:srgbClr val="000000"/>
            </a:solidFill>
          </a:ln>
        </p:spPr>
        <p:txBody>
          <a:bodyPr/>
          <a:lstStyle/>
          <a:p>
            <a:endParaRPr lang="en-US" altLang="en-US" smtClean="0"/>
          </a:p>
        </p:txBody>
      </p:sp>
      <p:sp>
        <p:nvSpPr>
          <p:cNvPr id="58373"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62CFB6F2-4DE7-488D-B4DB-4928B8148E23}" type="slidenum">
              <a:rPr kumimoji="0" lang="en-US" altLang="en-US" sz="1300" smtClean="0">
                <a:solidFill>
                  <a:srgbClr val="FF0000"/>
                </a:solidFill>
              </a:rPr>
              <a:pPr eaLnBrk="1" hangingPunct="1"/>
              <a:t>24</a:t>
            </a:fld>
            <a:endParaRPr kumimoji="0" lang="en-US" altLang="en-US" sz="1300" smtClean="0">
              <a:solidFill>
                <a:srgbClr val="FF0000"/>
              </a:solidFill>
            </a:endParaRPr>
          </a:p>
        </p:txBody>
      </p:sp>
      <p:sp>
        <p:nvSpPr>
          <p:cNvPr id="59395" name="Rectangle 2"/>
          <p:cNvSpPr>
            <a:spLocks noGrp="1" noRot="1" noChangeAspect="1" noChangeArrowheads="1" noTextEdit="1"/>
          </p:cNvSpPr>
          <p:nvPr>
            <p:ph type="sldImg"/>
          </p:nvPr>
        </p:nvSpPr>
        <p:spPr>
          <a:solidFill>
            <a:srgbClr val="FFFFFF"/>
          </a:solidFill>
          <a:ln/>
        </p:spPr>
      </p:sp>
      <p:sp>
        <p:nvSpPr>
          <p:cNvPr id="59396" name="Rectangle 3"/>
          <p:cNvSpPr>
            <a:spLocks noGrp="1" noChangeArrowheads="1"/>
          </p:cNvSpPr>
          <p:nvPr>
            <p:ph type="body" idx="1"/>
          </p:nvPr>
        </p:nvSpPr>
        <p:spPr>
          <a:solidFill>
            <a:srgbClr val="FFFFFF"/>
          </a:solidFill>
          <a:ln>
            <a:solidFill>
              <a:srgbClr val="000000"/>
            </a:solidFill>
          </a:ln>
        </p:spPr>
        <p:txBody>
          <a:bodyPr/>
          <a:lstStyle/>
          <a:p>
            <a:r>
              <a:rPr lang="en-US" altLang="en-US" smtClean="0"/>
              <a:t>To include cost data in the output of a .dat file:</a:t>
            </a:r>
          </a:p>
          <a:p>
            <a:endParaRPr lang="en-US" altLang="en-US" smtClean="0"/>
          </a:p>
          <a:p>
            <a:r>
              <a:rPr lang="en-US" altLang="en-US" smtClean="0"/>
              <a:t>1.  Select the 'Current File Data' button.</a:t>
            </a:r>
          </a:p>
          <a:p>
            <a:r>
              <a:rPr lang="en-US" altLang="en-US" smtClean="0"/>
              <a:t>2.  Check the 'Use Cost Estimation Option' checkbox.</a:t>
            </a:r>
          </a:p>
          <a:p>
            <a:r>
              <a:rPr lang="en-US" altLang="en-US" smtClean="0"/>
              <a:t>3.  Press the 'Select Cost Data File' button and select the cost data file that you just created.</a:t>
            </a:r>
          </a:p>
          <a:p>
            <a:r>
              <a:rPr lang="en-US" altLang="en-US" smtClean="0"/>
              <a:t>4.  Press 'Continue' and run the model (assuming that you have entered all other necessary data).</a:t>
            </a:r>
          </a:p>
          <a:p>
            <a:r>
              <a:rPr lang="en-US" altLang="en-US" smtClean="0"/>
              <a:t>5.  The cost data output will appear in the Output Summary tab.</a:t>
            </a:r>
          </a:p>
          <a:p>
            <a:endParaRPr lang="en-US" altLang="en-US" smtClean="0"/>
          </a:p>
        </p:txBody>
      </p:sp>
      <p:sp>
        <p:nvSpPr>
          <p:cNvPr id="59397"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27405250-633C-47FD-B3DC-DA8ADC36C070}" type="slidenum">
              <a:rPr kumimoji="0" lang="en-US" altLang="en-US" sz="1300" smtClean="0">
                <a:solidFill>
                  <a:srgbClr val="FF0000"/>
                </a:solidFill>
              </a:rPr>
              <a:pPr eaLnBrk="1" hangingPunct="1"/>
              <a:t>25</a:t>
            </a:fld>
            <a:endParaRPr kumimoji="0" lang="en-US" altLang="en-US" sz="1300" smtClean="0">
              <a:solidFill>
                <a:srgbClr val="FF0000"/>
              </a:solidFill>
            </a:endParaRPr>
          </a:p>
        </p:txBody>
      </p:sp>
      <p:sp>
        <p:nvSpPr>
          <p:cNvPr id="60419" name="Rectangle 2"/>
          <p:cNvSpPr>
            <a:spLocks noGrp="1" noRot="1" noChangeAspect="1" noChangeArrowheads="1" noTextEdit="1"/>
          </p:cNvSpPr>
          <p:nvPr>
            <p:ph type="sldImg"/>
          </p:nvPr>
        </p:nvSpPr>
        <p:spPr>
          <a:solidFill>
            <a:srgbClr val="FFFFFF"/>
          </a:solidFill>
          <a:ln/>
        </p:spPr>
      </p:sp>
      <p:sp>
        <p:nvSpPr>
          <p:cNvPr id="60420" name="Rectangle 3"/>
          <p:cNvSpPr>
            <a:spLocks noGrp="1" noChangeArrowheads="1"/>
          </p:cNvSpPr>
          <p:nvPr>
            <p:ph type="body" idx="1"/>
          </p:nvPr>
        </p:nvSpPr>
        <p:spPr>
          <a:xfrm>
            <a:off x="974725" y="4560888"/>
            <a:ext cx="5426075" cy="4811712"/>
          </a:xfrm>
          <a:solidFill>
            <a:srgbClr val="FFFFFF"/>
          </a:solidFill>
          <a:ln>
            <a:solidFill>
              <a:srgbClr val="000000"/>
            </a:solidFill>
          </a:ln>
        </p:spPr>
        <p:txBody>
          <a:bodyPr/>
          <a:lstStyle/>
          <a:p>
            <a:r>
              <a:rPr lang="en-US" altLang="en-US" b="1" smtClean="0"/>
              <a:t>Cost analysis of the controls from one .dat file model run.</a:t>
            </a:r>
          </a:p>
          <a:p>
            <a:endParaRPr lang="en-US" altLang="en-US" b="1" smtClean="0"/>
          </a:p>
          <a:p>
            <a:r>
              <a:rPr lang="en-US" altLang="en-US" smtClean="0"/>
              <a:t>You can review the costs expected from the controls you place in a .dat file by checking the 'Use Cost Estimation Option' box in the Current File Data form and selecting a cost data file.   You must also have selected Output Option 1 to 4.  You will get the Output Summary page, which will include a summary of the cost data for the model run.  The cost summary includes:</a:t>
            </a:r>
          </a:p>
          <a:p>
            <a:endParaRPr lang="en-US" altLang="en-US" smtClean="0"/>
          </a:p>
          <a:p>
            <a:r>
              <a:rPr lang="en-US" altLang="en-US" smtClean="0"/>
              <a:t>1.  The capital cost of all practices included in the .dat file.</a:t>
            </a:r>
          </a:p>
          <a:p>
            <a:endParaRPr lang="en-US" altLang="en-US" smtClean="0"/>
          </a:p>
          <a:p>
            <a:r>
              <a:rPr lang="en-US" altLang="en-US" smtClean="0"/>
              <a:t>2.  The cost of land for all practices included in the .dat file.</a:t>
            </a:r>
          </a:p>
          <a:p>
            <a:endParaRPr lang="en-US" altLang="en-US" smtClean="0"/>
          </a:p>
          <a:p>
            <a:r>
              <a:rPr lang="en-US" altLang="en-US" smtClean="0"/>
              <a:t>3.  The annual maintenance cost of all practices included in the .dat file.</a:t>
            </a:r>
          </a:p>
          <a:p>
            <a:endParaRPr lang="en-US" altLang="en-US" smtClean="0"/>
          </a:p>
          <a:p>
            <a:r>
              <a:rPr lang="en-US" altLang="en-US" smtClean="0"/>
              <a:t>4.  The present value of all costs included in the .dat file.  This is the sum of the capital cost, land cost, and the present value of the maintenance costs.  The present value is determined from the interest rate on debt capital and the project life you entered on the summary data tab of the Control Practice Cost Data window.  </a:t>
            </a:r>
          </a:p>
          <a:p>
            <a:endParaRPr lang="en-US" altLang="en-US" smtClean="0"/>
          </a:p>
          <a:p>
            <a:r>
              <a:rPr lang="en-US" altLang="en-US" smtClean="0"/>
              <a:t>5.  The annualized value of the costs of the practices in the .dat file.  This is the sum of the annualized value of the capital and land costs, and the annual maintenance costs.  The annualized value is determined from the interest rate on debt capital and the project life you entered on the summary data tab of the Control Practice Cost Data window. </a:t>
            </a:r>
          </a:p>
        </p:txBody>
      </p:sp>
      <p:sp>
        <p:nvSpPr>
          <p:cNvPr id="60421"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ECC3C9A7-35C4-4BE9-90A6-920C616687D1}" type="slidenum">
              <a:rPr kumimoji="0" lang="en-US" altLang="en-US" sz="1300" smtClean="0">
                <a:solidFill>
                  <a:srgbClr val="FF0000"/>
                </a:solidFill>
              </a:rPr>
              <a:pPr eaLnBrk="1" hangingPunct="1"/>
              <a:t>26</a:t>
            </a:fld>
            <a:endParaRPr kumimoji="0" lang="en-US" altLang="en-US" sz="1300" smtClean="0">
              <a:solidFill>
                <a:srgbClr val="FF0000"/>
              </a:solidFill>
            </a:endParaRPr>
          </a:p>
        </p:txBody>
      </p:sp>
      <p:sp>
        <p:nvSpPr>
          <p:cNvPr id="61443" name="Rectangle 2"/>
          <p:cNvSpPr>
            <a:spLocks noGrp="1" noRot="1" noChangeAspect="1" noChangeArrowheads="1" noTextEdit="1"/>
          </p:cNvSpPr>
          <p:nvPr>
            <p:ph type="sldImg"/>
          </p:nvPr>
        </p:nvSpPr>
        <p:spPr>
          <a:solidFill>
            <a:srgbClr val="FFFFFF"/>
          </a:solidFill>
          <a:ln/>
        </p:spPr>
      </p:sp>
      <p:sp>
        <p:nvSpPr>
          <p:cNvPr id="61444" name="Rectangle 3"/>
          <p:cNvSpPr>
            <a:spLocks noGrp="1" noChangeArrowheads="1"/>
          </p:cNvSpPr>
          <p:nvPr>
            <p:ph type="body" idx="1"/>
          </p:nvPr>
        </p:nvSpPr>
        <p:spPr>
          <a:xfrm>
            <a:off x="457200" y="4560888"/>
            <a:ext cx="6400800" cy="4319587"/>
          </a:xfrm>
          <a:solidFill>
            <a:srgbClr val="FFFFFF"/>
          </a:solidFill>
          <a:ln>
            <a:solidFill>
              <a:srgbClr val="000000"/>
            </a:solidFill>
          </a:ln>
        </p:spPr>
        <p:txBody>
          <a:bodyPr/>
          <a:lstStyle/>
          <a:p>
            <a:r>
              <a:rPr lang="en-US" altLang="en-US" b="1" smtClean="0"/>
              <a:t>Summary cost analysis of a set of .dat files run as a group.</a:t>
            </a:r>
          </a:p>
          <a:p>
            <a:endParaRPr lang="en-US" altLang="en-US" b="1" smtClean="0"/>
          </a:p>
          <a:p>
            <a:r>
              <a:rPr lang="en-US" altLang="en-US" smtClean="0"/>
              <a:t>If you use the batch file option of running a set of .dat files a group, the output of each of the files you selected will be summarized in a comma-separated-value file called "DATSetOutput.csv", which will be located in the same directory that has the .dat files you ran.  If you have elected to include cost estimates, then cost summary data will also appear with the runoff and pollutant output, as is shown on the next slide.</a:t>
            </a:r>
            <a:endParaRPr lang="en-US" altLang="en-US" sz="800" smtClean="0"/>
          </a:p>
        </p:txBody>
      </p:sp>
      <p:sp>
        <p:nvSpPr>
          <p:cNvPr id="61445"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F3542520-DF2E-4454-92A6-05FE4BE23079}" type="slidenum">
              <a:rPr kumimoji="0" lang="en-US" altLang="en-US" sz="1300" smtClean="0">
                <a:solidFill>
                  <a:srgbClr val="FF0000"/>
                </a:solidFill>
              </a:rPr>
              <a:pPr eaLnBrk="1" hangingPunct="1"/>
              <a:t>27</a:t>
            </a:fld>
            <a:endParaRPr kumimoji="0" lang="en-US" altLang="en-US" sz="1300" smtClean="0">
              <a:solidFill>
                <a:srgbClr val="FF0000"/>
              </a:solidFill>
            </a:endParaRPr>
          </a:p>
        </p:txBody>
      </p:sp>
      <p:sp>
        <p:nvSpPr>
          <p:cNvPr id="62467" name="Rectangle 2"/>
          <p:cNvSpPr>
            <a:spLocks noGrp="1" noRot="1" noChangeAspect="1" noChangeArrowheads="1" noTextEdit="1"/>
          </p:cNvSpPr>
          <p:nvPr>
            <p:ph type="sldImg"/>
          </p:nvPr>
        </p:nvSpPr>
        <p:spPr>
          <a:solidFill>
            <a:srgbClr val="FFFFFF"/>
          </a:solidFill>
          <a:ln/>
        </p:spPr>
      </p:sp>
      <p:sp>
        <p:nvSpPr>
          <p:cNvPr id="62468" name="Rectangle 3"/>
          <p:cNvSpPr>
            <a:spLocks noGrp="1" noChangeArrowheads="1"/>
          </p:cNvSpPr>
          <p:nvPr>
            <p:ph type="body" idx="1"/>
          </p:nvPr>
        </p:nvSpPr>
        <p:spPr>
          <a:xfrm>
            <a:off x="533400" y="4560888"/>
            <a:ext cx="6400800" cy="4319587"/>
          </a:xfrm>
          <a:solidFill>
            <a:srgbClr val="FFFFFF"/>
          </a:solidFill>
          <a:ln>
            <a:solidFill>
              <a:srgbClr val="000000"/>
            </a:solidFill>
          </a:ln>
        </p:spPr>
        <p:txBody>
          <a:bodyPr/>
          <a:lstStyle/>
          <a:p>
            <a:r>
              <a:rPr lang="en-US" altLang="en-US" b="1" smtClean="0"/>
              <a:t>Summary cost analysis of a set of .dat files run as a group.</a:t>
            </a:r>
          </a:p>
          <a:p>
            <a:endParaRPr lang="en-US" altLang="en-US" b="1" smtClean="0"/>
          </a:p>
          <a:p>
            <a:r>
              <a:rPr lang="en-US" altLang="en-US" smtClean="0"/>
              <a:t>If you use the batch file option of running a set of .dat files as a group, the output of each of the files you selected will be summarized in a comma-separated-value file called "DATSetOutput.csv", which will be located in the same directory that has the .dat files you ran.  Above is an example of this output for six .dat files run as a set.  This file lists, for each .dat file you selected, the values shown in the top row of the table.  It will also show pollutant yields if you selected any pollutants for analysis.</a:t>
            </a:r>
          </a:p>
          <a:p>
            <a:endParaRPr lang="en-US" altLang="en-US" smtClean="0"/>
          </a:p>
          <a:p>
            <a:r>
              <a:rPr lang="en-US" altLang="en-US" smtClean="0"/>
              <a:t>The comma-separated-value file is easily imported into Excel for formatting and further analysis, as shown above.</a:t>
            </a:r>
          </a:p>
        </p:txBody>
      </p:sp>
      <p:sp>
        <p:nvSpPr>
          <p:cNvPr id="62469"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E18C856A-18CE-4C64-9F5D-434699719337}" type="slidenum">
              <a:rPr kumimoji="0" lang="en-US" altLang="en-US" sz="1300" smtClean="0">
                <a:solidFill>
                  <a:srgbClr val="FF0000"/>
                </a:solidFill>
              </a:rPr>
              <a:pPr eaLnBrk="1" hangingPunct="1"/>
              <a:t>28</a:t>
            </a:fld>
            <a:endParaRPr kumimoji="0" lang="en-US" altLang="en-US" sz="1300" smtClean="0">
              <a:solidFill>
                <a:srgbClr val="FF0000"/>
              </a:solidFill>
            </a:endParaRPr>
          </a:p>
        </p:txBody>
      </p:sp>
      <p:sp>
        <p:nvSpPr>
          <p:cNvPr id="63491" name="Rectangle 2"/>
          <p:cNvSpPr>
            <a:spLocks noGrp="1" noRot="1" noChangeAspect="1" noChangeArrowheads="1" noTextEdit="1"/>
          </p:cNvSpPr>
          <p:nvPr>
            <p:ph type="sldImg"/>
          </p:nvPr>
        </p:nvSpPr>
        <p:spPr>
          <a:solidFill>
            <a:srgbClr val="FFFFFF"/>
          </a:solidFill>
          <a:ln/>
        </p:spPr>
      </p:sp>
      <p:sp>
        <p:nvSpPr>
          <p:cNvPr id="63492" name="Rectangle 3"/>
          <p:cNvSpPr>
            <a:spLocks noGrp="1" noChangeArrowheads="1"/>
          </p:cNvSpPr>
          <p:nvPr>
            <p:ph type="body" idx="1"/>
          </p:nvPr>
        </p:nvSpPr>
        <p:spPr>
          <a:xfrm>
            <a:off x="533400" y="4560888"/>
            <a:ext cx="6400800" cy="4583112"/>
          </a:xfrm>
          <a:solidFill>
            <a:srgbClr val="FFFFFF"/>
          </a:solidFill>
          <a:ln>
            <a:solidFill>
              <a:srgbClr val="000000"/>
            </a:solidFill>
          </a:ln>
        </p:spPr>
        <p:txBody>
          <a:bodyPr/>
          <a:lstStyle/>
          <a:p>
            <a:pPr marL="228600" indent="-228600"/>
            <a:r>
              <a:rPr lang="en-US" altLang="en-US" b="1" smtClean="0"/>
              <a:t>A detailed listing of each set of control device costs from either one file or a group of .dat files run as a set</a:t>
            </a:r>
          </a:p>
          <a:p>
            <a:pPr marL="228600" indent="-228600"/>
            <a:endParaRPr lang="en-US" altLang="en-US" b="1" smtClean="0"/>
          </a:p>
          <a:p>
            <a:pPr marL="228600" indent="-228600"/>
            <a:r>
              <a:rPr lang="en-US" altLang="en-US" smtClean="0"/>
              <a:t>If you use the batch file option of running a set of .dat files as a group, the output of each of the files you selected will also be detailed in a comma-separated-value file called "DATSetOutputCostDetail.csv", which will be located in the same directory that has the .dat files you ran.  This file provides additional information about each of the control practices in each .dat file.  This comma-separated-value file lists, for each .dat file you selected, the values shown in the top row of the table below for each control practice you modeled in each .dat file.  In the example shown on this slide, note the following:</a:t>
            </a:r>
          </a:p>
          <a:p>
            <a:pPr marL="228600" indent="-228600"/>
            <a:endParaRPr lang="en-US" altLang="en-US" smtClean="0"/>
          </a:p>
          <a:p>
            <a:pPr marL="228600" indent="-228600"/>
            <a:r>
              <a:rPr lang="en-US" altLang="en-US" smtClean="0"/>
              <a:t>1)  There were six files run in the set of .dat files.  Each file is assigned a number, starting with zero.</a:t>
            </a:r>
          </a:p>
          <a:p>
            <a:pPr marL="228600" indent="-228600"/>
            <a:r>
              <a:rPr lang="en-US" altLang="en-US" smtClean="0"/>
              <a:t>2)  There were two source areas in the 'Inst S Ind S.dat' file name.</a:t>
            </a:r>
          </a:p>
          <a:p>
            <a:pPr marL="228600" indent="-228600"/>
            <a:r>
              <a:rPr lang="en-US" altLang="en-US" smtClean="0"/>
              <a:t>3)  The cost data file had no land costs, so no land costs were analyzed.</a:t>
            </a:r>
          </a:p>
          <a:p>
            <a:pPr marL="228600" indent="-228600"/>
            <a:r>
              <a:rPr lang="en-US" altLang="en-US" smtClean="0"/>
              <a:t>4)  Two biofilters were modeled, so the biofilter calculated the biofilter volume above the rock.</a:t>
            </a:r>
          </a:p>
          <a:p>
            <a:pPr marL="228600" indent="-228600"/>
            <a:r>
              <a:rPr lang="en-US" altLang="en-US" smtClean="0"/>
              <a:t>5)  The 'Hunts indus A site bioret' and  'Hunts indus B site bioret' have a Source Area Number of 0 because they are land use biofilters, and so have no source area.</a:t>
            </a:r>
          </a:p>
          <a:p>
            <a:pPr marL="228600" indent="-228600">
              <a:buFontTx/>
              <a:buAutoNum type="arabicParenR" startAt="6"/>
            </a:pPr>
            <a:r>
              <a:rPr lang="en-US" altLang="en-US" smtClean="0"/>
              <a:t>The sediment removal mass, volume, and costs are only applicable for wet detention ponds that are analyzed with a cost data file that has user-defined costs listed for wet detention ponds, including sediment removal costs.  This analysis was done using the pre-determined costs, so no sediment analysis was performed.</a:t>
            </a:r>
          </a:p>
          <a:p>
            <a:pPr marL="228600" indent="-228600">
              <a:buFontTx/>
              <a:buAutoNum type="arabicParenR" startAt="6"/>
            </a:pPr>
            <a:endParaRPr lang="en-US" altLang="en-US" smtClean="0"/>
          </a:p>
          <a:p>
            <a:pPr marL="228600" indent="-228600"/>
            <a:r>
              <a:rPr lang="en-US" altLang="en-US" smtClean="0"/>
              <a:t>The comma-separated-value file is easily imported into Excel for formatting and further analysis, as shown above.</a:t>
            </a:r>
          </a:p>
        </p:txBody>
      </p:sp>
      <p:sp>
        <p:nvSpPr>
          <p:cNvPr id="63493"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7418E12F-CA45-4FF4-9141-FA8B3AFCA95C}" type="slidenum">
              <a:rPr kumimoji="0" lang="en-US" altLang="en-US" sz="1300" smtClean="0">
                <a:solidFill>
                  <a:srgbClr val="FF0000"/>
                </a:solidFill>
              </a:rPr>
              <a:pPr eaLnBrk="1" hangingPunct="1"/>
              <a:t>29</a:t>
            </a:fld>
            <a:endParaRPr kumimoji="0" lang="en-US" altLang="en-US" sz="1300" smtClean="0">
              <a:solidFill>
                <a:srgbClr val="FF0000"/>
              </a:solidFill>
            </a:endParaRPr>
          </a:p>
        </p:txBody>
      </p:sp>
      <p:sp>
        <p:nvSpPr>
          <p:cNvPr id="64515" name="Rectangle 2"/>
          <p:cNvSpPr>
            <a:spLocks noGrp="1" noRot="1" noChangeAspect="1" noChangeArrowheads="1" noTextEdit="1"/>
          </p:cNvSpPr>
          <p:nvPr>
            <p:ph type="sldImg"/>
          </p:nvPr>
        </p:nvSpPr>
        <p:spPr>
          <a:solidFill>
            <a:srgbClr val="FFFFFF"/>
          </a:solidFill>
          <a:ln/>
        </p:spPr>
      </p:sp>
      <p:sp>
        <p:nvSpPr>
          <p:cNvPr id="64516" name="Rectangle 3"/>
          <p:cNvSpPr>
            <a:spLocks noGrp="1" noChangeArrowheads="1"/>
          </p:cNvSpPr>
          <p:nvPr>
            <p:ph type="body" idx="1"/>
          </p:nvPr>
        </p:nvSpPr>
        <p:spPr>
          <a:xfrm>
            <a:off x="838200" y="4560888"/>
            <a:ext cx="5867400" cy="4319587"/>
          </a:xfrm>
          <a:solidFill>
            <a:srgbClr val="FFFFFF"/>
          </a:solidFill>
          <a:ln>
            <a:solidFill>
              <a:srgbClr val="000000"/>
            </a:solidFill>
          </a:ln>
        </p:spPr>
        <p:txBody>
          <a:bodyPr/>
          <a:lstStyle/>
          <a:p>
            <a:r>
              <a:rPr lang="en-US" altLang="en-US" smtClean="0"/>
              <a:t>Additional detention pond sediment and biofilter volume information is only available if user-defined costs are used.</a:t>
            </a:r>
          </a:p>
        </p:txBody>
      </p:sp>
      <p:sp>
        <p:nvSpPr>
          <p:cNvPr id="64517"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2AFA096C-C2AA-4F2A-89B6-F5DF1E9E67E4}" type="slidenum">
              <a:rPr kumimoji="0" lang="en-US" altLang="en-US" sz="1300" smtClean="0">
                <a:solidFill>
                  <a:srgbClr val="FF0000"/>
                </a:solidFill>
              </a:rPr>
              <a:pPr eaLnBrk="1" hangingPunct="1"/>
              <a:t>30</a:t>
            </a:fld>
            <a:endParaRPr kumimoji="0" lang="en-US" altLang="en-US" sz="1300" smtClean="0">
              <a:solidFill>
                <a:srgbClr val="FF0000"/>
              </a:solidFill>
            </a:endParaRPr>
          </a:p>
        </p:txBody>
      </p:sp>
      <p:sp>
        <p:nvSpPr>
          <p:cNvPr id="65539" name="Rectangle 2"/>
          <p:cNvSpPr>
            <a:spLocks noGrp="1" noRot="1" noChangeAspect="1" noChangeArrowheads="1" noTextEdit="1"/>
          </p:cNvSpPr>
          <p:nvPr>
            <p:ph type="sldImg"/>
          </p:nvPr>
        </p:nvSpPr>
        <p:spPr>
          <a:solidFill>
            <a:srgbClr val="FFFFFF"/>
          </a:solidFill>
          <a:ln/>
        </p:spPr>
      </p:sp>
      <p:sp>
        <p:nvSpPr>
          <p:cNvPr id="65540" name="Rectangle 3"/>
          <p:cNvSpPr>
            <a:spLocks noGrp="1" noChangeArrowheads="1"/>
          </p:cNvSpPr>
          <p:nvPr>
            <p:ph type="body" idx="1"/>
          </p:nvPr>
        </p:nvSpPr>
        <p:spPr>
          <a:xfrm>
            <a:off x="533400" y="4560888"/>
            <a:ext cx="6400800" cy="4319587"/>
          </a:xfrm>
          <a:solidFill>
            <a:srgbClr val="FFFFFF"/>
          </a:solidFill>
          <a:ln>
            <a:solidFill>
              <a:srgbClr val="000000"/>
            </a:solidFill>
          </a:ln>
        </p:spPr>
        <p:txBody>
          <a:bodyPr/>
          <a:lstStyle/>
          <a:p>
            <a:endParaRPr lang="en-US" altLang="en-US" smtClean="0"/>
          </a:p>
        </p:txBody>
      </p:sp>
      <p:sp>
        <p:nvSpPr>
          <p:cNvPr id="65541"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6FCEDCCA-D18B-4006-AE1F-A5A8EAA74F2A}" type="slidenum">
              <a:rPr kumimoji="0" lang="en-US" altLang="en-US" sz="1300" smtClean="0">
                <a:solidFill>
                  <a:srgbClr val="FF0000"/>
                </a:solidFill>
              </a:rPr>
              <a:pPr eaLnBrk="1" hangingPunct="1"/>
              <a:t>4</a:t>
            </a:fld>
            <a:endParaRPr kumimoji="0" lang="en-US" altLang="en-US" sz="1300" smtClean="0">
              <a:solidFill>
                <a:srgbClr val="FF0000"/>
              </a:solidFill>
            </a:endParaRPr>
          </a:p>
        </p:txBody>
      </p:sp>
      <p:sp>
        <p:nvSpPr>
          <p:cNvPr id="38915" name="Rectangle 2"/>
          <p:cNvSpPr>
            <a:spLocks noGrp="1" noRot="1" noChangeAspect="1" noChangeArrowheads="1" noTextEdit="1"/>
          </p:cNvSpPr>
          <p:nvPr>
            <p:ph type="sldImg"/>
          </p:nvPr>
        </p:nvSpPr>
        <p:spPr>
          <a:solidFill>
            <a:srgbClr val="FFFFFF"/>
          </a:solidFill>
          <a:ln/>
        </p:spPr>
      </p:sp>
      <p:sp>
        <p:nvSpPr>
          <p:cNvPr id="38916" name="Rectangle 3"/>
          <p:cNvSpPr>
            <a:spLocks noGrp="1" noChangeArrowheads="1"/>
          </p:cNvSpPr>
          <p:nvPr>
            <p:ph type="body" idx="1"/>
          </p:nvPr>
        </p:nvSpPr>
        <p:spPr>
          <a:xfrm>
            <a:off x="974725" y="4560888"/>
            <a:ext cx="5349875" cy="4735512"/>
          </a:xfrm>
          <a:solidFill>
            <a:srgbClr val="FFFFFF"/>
          </a:solidFill>
          <a:ln>
            <a:solidFill>
              <a:srgbClr val="000000"/>
            </a:solidFill>
          </a:ln>
        </p:spPr>
        <p:txBody>
          <a:bodyPr/>
          <a:lstStyle/>
          <a:p>
            <a:r>
              <a:rPr lang="en-US" altLang="en-US" smtClean="0"/>
              <a:t>WinSLAMM will evaluate the costs of control practices using either pre-determined unit cost data or from user-defined cost data.  This module works by calculating the quantity of a key component for a control practice - for example, the linear feet of grass swales in a model - and then multiplying that quantity by the unit cost of the practice. The cost components that the model evaluates are capital costs, maintenance costs and land costs.  The cost data output is found on the summary tab or as one of two text files - as a cost total for all the practices in a model run and as an itemized list of costs for each practice in a model run.  The model will adjust costs based upon a pre-determined City Cost Index or through a user-defined cost index value, and will calculate both the present value of all costs and the annual value of all costs, based upon the estimated life of the project.</a:t>
            </a:r>
          </a:p>
          <a:p>
            <a:endParaRPr lang="en-US" altLang="en-US" smtClean="0"/>
          </a:p>
          <a:p>
            <a:r>
              <a:rPr lang="en-US" altLang="en-US" smtClean="0"/>
              <a:t>Control practice costs are evaluated using a Control Practice Cost File.  This file has the following components:</a:t>
            </a:r>
          </a:p>
          <a:p>
            <a:endParaRPr lang="en-US" altLang="en-US" smtClean="0"/>
          </a:p>
          <a:p>
            <a:r>
              <a:rPr lang="en-US" altLang="en-US" smtClean="0"/>
              <a:t>Summary Data</a:t>
            </a:r>
          </a:p>
          <a:p>
            <a:r>
              <a:rPr lang="en-US" altLang="en-US" smtClean="0"/>
              <a:t>Detention Pond</a:t>
            </a:r>
          </a:p>
          <a:p>
            <a:r>
              <a:rPr lang="en-US" altLang="en-US" smtClean="0"/>
              <a:t>New Device (reserved for addtional control device)</a:t>
            </a:r>
          </a:p>
          <a:p>
            <a:r>
              <a:rPr lang="en-US" altLang="en-US" smtClean="0"/>
              <a:t>Porous Pavement</a:t>
            </a:r>
          </a:p>
          <a:p>
            <a:r>
              <a:rPr lang="en-US" altLang="en-US" smtClean="0"/>
              <a:t>Hydrodynamic Device (currently not available)</a:t>
            </a:r>
          </a:p>
          <a:p>
            <a:r>
              <a:rPr lang="en-US" altLang="en-US" smtClean="0"/>
              <a:t>Street Cleaning</a:t>
            </a:r>
          </a:p>
          <a:p>
            <a:r>
              <a:rPr lang="en-US" altLang="en-US" smtClean="0"/>
              <a:t>Biofiltration Device</a:t>
            </a:r>
          </a:p>
          <a:p>
            <a:r>
              <a:rPr lang="en-US" altLang="en-US" smtClean="0"/>
              <a:t>Catchbasin Cleaning</a:t>
            </a:r>
          </a:p>
          <a:p>
            <a:r>
              <a:rPr lang="en-US" altLang="en-US" smtClean="0"/>
              <a:t>Upflow Filter (currently not available)</a:t>
            </a:r>
          </a:p>
          <a:p>
            <a:r>
              <a:rPr lang="en-US" altLang="en-US" smtClean="0"/>
              <a:t>Grass Swales</a:t>
            </a:r>
          </a:p>
          <a:p>
            <a:endParaRPr lang="en-US" altLang="en-US" smtClean="0"/>
          </a:p>
          <a:p>
            <a:endParaRPr lang="en-US" altLang="en-US" smtClean="0"/>
          </a:p>
        </p:txBody>
      </p:sp>
      <p:sp>
        <p:nvSpPr>
          <p:cNvPr id="38917"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60E0AF5A-C6D6-4E2E-AD05-53551B58D930}" type="slidenum">
              <a:rPr kumimoji="0" lang="en-US" altLang="en-US" sz="1300" smtClean="0">
                <a:solidFill>
                  <a:srgbClr val="FF0000"/>
                </a:solidFill>
              </a:rPr>
              <a:pPr eaLnBrk="1" hangingPunct="1"/>
              <a:t>5</a:t>
            </a:fld>
            <a:endParaRPr kumimoji="0" lang="en-US" altLang="en-US" sz="1300" smtClean="0">
              <a:solidFill>
                <a:srgbClr val="FF0000"/>
              </a:solidFill>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xfrm>
            <a:off x="974725" y="4560888"/>
            <a:ext cx="5349875" cy="47355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To compare the cost of a conventional storm sewer pipe drainage system with the cost of a grass swale drainage system, use WinSLAMM to determine the grass swale drainage system cost.  To estimate the cost of a storm sewer drainage system, use the spreadsheet provided with the program:  Spreadsheet to Estimate Conventional Drainage Costs.xls</a:t>
            </a:r>
          </a:p>
          <a:p>
            <a:endParaRPr lang="en-US" altLang="en-US" smtClean="0"/>
          </a:p>
          <a:p>
            <a:endParaRPr lang="en-US" altLang="en-US" smtClean="0"/>
          </a:p>
          <a:p>
            <a:endParaRPr lang="en-US" altLang="en-US" smtClean="0"/>
          </a:p>
        </p:txBody>
      </p:sp>
      <p:sp>
        <p:nvSpPr>
          <p:cNvPr id="39941"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BCA67EBF-7ED3-4214-BA54-716B3253F140}" type="slidenum">
              <a:rPr kumimoji="0" lang="en-US" altLang="en-US" sz="1300" smtClean="0">
                <a:solidFill>
                  <a:srgbClr val="FF0000"/>
                </a:solidFill>
              </a:rPr>
              <a:pPr eaLnBrk="1" hangingPunct="1"/>
              <a:t>6</a:t>
            </a:fld>
            <a:endParaRPr kumimoji="0" lang="en-US" altLang="en-US" sz="1300" smtClean="0">
              <a:solidFill>
                <a:srgbClr val="FF0000"/>
              </a:solidFill>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xfrm>
            <a:off x="974725" y="4560888"/>
            <a:ext cx="5807075" cy="47355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The cost components that the model evaluates are capital costs, maintenance costs and land costs.  The model will calculate both the present value of all costs and the annual value of all costs, based upon the estimated life of the project.  The present value, or total present worth, or present worth of a uniform series, of all costs is calculated by:</a:t>
            </a:r>
          </a:p>
          <a:p>
            <a:endParaRPr lang="en-US" altLang="en-US" smtClean="0"/>
          </a:p>
          <a:p>
            <a:r>
              <a:rPr lang="en-US" altLang="en-US" smtClean="0"/>
              <a:t>Total Present Worth = Capital Cost + Land Cost + (P/A)</a:t>
            </a:r>
            <a:r>
              <a:rPr lang="en-US" altLang="en-US" baseline="30000" smtClean="0"/>
              <a:t>i</a:t>
            </a:r>
            <a:r>
              <a:rPr lang="en-US" altLang="en-US" baseline="-25000" smtClean="0"/>
              <a:t>n</a:t>
            </a:r>
            <a:r>
              <a:rPr lang="en-US" altLang="en-US" smtClean="0"/>
              <a:t> (Annual Maintenance Cost)</a:t>
            </a:r>
          </a:p>
          <a:p>
            <a:endParaRPr lang="en-US" altLang="en-US" smtClean="0"/>
          </a:p>
          <a:p>
            <a:r>
              <a:rPr lang="en-US" altLang="en-US" smtClean="0"/>
              <a:t>Where (P/A)</a:t>
            </a:r>
            <a:r>
              <a:rPr lang="en-US" altLang="en-US" baseline="30000" smtClean="0"/>
              <a:t>i</a:t>
            </a:r>
            <a:r>
              <a:rPr lang="en-US" altLang="en-US" baseline="-25000" smtClean="0"/>
              <a:t>n</a:t>
            </a:r>
            <a:r>
              <a:rPr lang="en-US" altLang="en-US" smtClean="0"/>
              <a:t> = [(1 + I)</a:t>
            </a:r>
            <a:r>
              <a:rPr lang="en-US" altLang="en-US" baseline="30000" smtClean="0"/>
              <a:t>n</a:t>
            </a:r>
            <a:r>
              <a:rPr lang="en-US" altLang="en-US" smtClean="0"/>
              <a:t> – 1]/[1(1 + I)</a:t>
            </a:r>
            <a:r>
              <a:rPr lang="en-US" altLang="en-US" baseline="30000" smtClean="0"/>
              <a:t>n</a:t>
            </a:r>
            <a:r>
              <a:rPr lang="en-US" altLang="en-US" smtClean="0"/>
              <a:t>]</a:t>
            </a:r>
          </a:p>
          <a:p>
            <a:r>
              <a:rPr lang="en-US" altLang="en-US" smtClean="0"/>
              <a:t>	n = project life</a:t>
            </a:r>
          </a:p>
          <a:p>
            <a:r>
              <a:rPr lang="en-US" altLang="en-US" smtClean="0"/>
              <a:t>	i = cost of capital or interest rate</a:t>
            </a:r>
          </a:p>
          <a:p>
            <a:endParaRPr lang="en-US" altLang="en-US" smtClean="0"/>
          </a:p>
        </p:txBody>
      </p:sp>
      <p:sp>
        <p:nvSpPr>
          <p:cNvPr id="40965"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8731D3AE-D7BB-48C5-B316-713F8CDFF025}" type="slidenum">
              <a:rPr kumimoji="0" lang="en-US" altLang="en-US" sz="1300" smtClean="0">
                <a:solidFill>
                  <a:srgbClr val="FF0000"/>
                </a:solidFill>
              </a:rPr>
              <a:pPr eaLnBrk="1" hangingPunct="1"/>
              <a:t>7</a:t>
            </a:fld>
            <a:endParaRPr kumimoji="0" lang="en-US" altLang="en-US" sz="1300" smtClean="0">
              <a:solidFill>
                <a:srgbClr val="FF0000"/>
              </a:solidFill>
            </a:endParaRPr>
          </a:p>
        </p:txBody>
      </p:sp>
      <p:sp>
        <p:nvSpPr>
          <p:cNvPr id="41987" name="Rectangle 2"/>
          <p:cNvSpPr>
            <a:spLocks noGrp="1" noRot="1" noChangeAspect="1" noChangeArrowheads="1" noTextEdit="1"/>
          </p:cNvSpPr>
          <p:nvPr>
            <p:ph type="sldImg"/>
          </p:nvPr>
        </p:nvSpPr>
        <p:spPr>
          <a:solidFill>
            <a:srgbClr val="FFFFFF"/>
          </a:solidFill>
          <a:ln/>
        </p:spPr>
      </p:sp>
      <p:sp>
        <p:nvSpPr>
          <p:cNvPr id="41988" name="Rectangle 3"/>
          <p:cNvSpPr>
            <a:spLocks noGrp="1" noChangeArrowheads="1"/>
          </p:cNvSpPr>
          <p:nvPr>
            <p:ph type="body" idx="1"/>
          </p:nvPr>
        </p:nvSpPr>
        <p:spPr>
          <a:xfrm>
            <a:off x="982663" y="4495800"/>
            <a:ext cx="5875337" cy="4735513"/>
          </a:xfrm>
          <a:solidFill>
            <a:srgbClr val="FFFFFF"/>
          </a:solidFill>
          <a:ln>
            <a:solidFill>
              <a:srgbClr val="000000"/>
            </a:solidFill>
          </a:ln>
        </p:spPr>
        <p:txBody>
          <a:bodyPr/>
          <a:lstStyle/>
          <a:p>
            <a:r>
              <a:rPr lang="en-US" altLang="en-US" smtClean="0"/>
              <a:t>The cost components that the model evaluates are capital costs, maintenance costs and land costs.  The model will calculate both the present value of all costs and the annual value of all costs, based upon the estimated life of the project.  The annualized value of all costs, or uniform series worth of a present sum, or capital recovery factor, of all costs is calculated by:</a:t>
            </a:r>
          </a:p>
          <a:p>
            <a:endParaRPr lang="en-US" altLang="en-US" smtClean="0"/>
          </a:p>
          <a:p>
            <a:r>
              <a:rPr lang="en-US" altLang="en-US" smtClean="0"/>
              <a:t>Annualize Value = (A/P)</a:t>
            </a:r>
            <a:r>
              <a:rPr lang="en-US" altLang="en-US" baseline="30000" smtClean="0"/>
              <a:t>i</a:t>
            </a:r>
            <a:r>
              <a:rPr lang="en-US" altLang="en-US" baseline="-25000" smtClean="0"/>
              <a:t>n</a:t>
            </a:r>
            <a:r>
              <a:rPr lang="en-US" altLang="en-US" smtClean="0"/>
              <a:t> [Capital Cost + Land Cost] + Annual Maintenance Cost</a:t>
            </a:r>
          </a:p>
          <a:p>
            <a:endParaRPr lang="en-US" altLang="en-US" smtClean="0"/>
          </a:p>
          <a:p>
            <a:r>
              <a:rPr lang="en-US" altLang="en-US" smtClean="0"/>
              <a:t>Where (A/P)</a:t>
            </a:r>
            <a:r>
              <a:rPr lang="en-US" altLang="en-US" baseline="30000" smtClean="0"/>
              <a:t>i</a:t>
            </a:r>
            <a:r>
              <a:rPr lang="en-US" altLang="en-US" baseline="-25000" smtClean="0"/>
              <a:t>n</a:t>
            </a:r>
            <a:r>
              <a:rPr lang="en-US" altLang="en-US" smtClean="0"/>
              <a:t> = [1(1 + I)</a:t>
            </a:r>
            <a:r>
              <a:rPr lang="en-US" altLang="en-US" baseline="30000" smtClean="0"/>
              <a:t>n</a:t>
            </a:r>
            <a:r>
              <a:rPr lang="en-US" altLang="en-US" smtClean="0"/>
              <a:t>]/[(1 + I)</a:t>
            </a:r>
            <a:r>
              <a:rPr lang="en-US" altLang="en-US" baseline="30000" smtClean="0"/>
              <a:t>n</a:t>
            </a:r>
            <a:r>
              <a:rPr lang="en-US" altLang="en-US" smtClean="0"/>
              <a:t> – 1]</a:t>
            </a:r>
          </a:p>
          <a:p>
            <a:r>
              <a:rPr lang="en-US" altLang="en-US" smtClean="0"/>
              <a:t>	n = project life</a:t>
            </a:r>
          </a:p>
          <a:p>
            <a:r>
              <a:rPr lang="en-US" altLang="en-US" smtClean="0"/>
              <a:t>	i = cost of capital or interest rate</a:t>
            </a:r>
          </a:p>
          <a:p>
            <a:endParaRPr lang="en-US" altLang="en-US" smtClean="0"/>
          </a:p>
        </p:txBody>
      </p:sp>
      <p:sp>
        <p:nvSpPr>
          <p:cNvPr id="41989"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CE6BFC40-A49E-47E9-86E6-55BD537DF5F8}" type="slidenum">
              <a:rPr kumimoji="0" lang="en-US" altLang="en-US" sz="1300" smtClean="0">
                <a:solidFill>
                  <a:srgbClr val="FF0000"/>
                </a:solidFill>
              </a:rPr>
              <a:pPr eaLnBrk="1" hangingPunct="1"/>
              <a:t>8</a:t>
            </a:fld>
            <a:endParaRPr kumimoji="0" lang="en-US" altLang="en-US" sz="1300" smtClean="0">
              <a:solidFill>
                <a:srgbClr val="FF0000"/>
              </a:solidFill>
            </a:endParaRPr>
          </a:p>
        </p:txBody>
      </p:sp>
      <p:sp>
        <p:nvSpPr>
          <p:cNvPr id="43011" name="Rectangle 2"/>
          <p:cNvSpPr>
            <a:spLocks noGrp="1" noRot="1" noChangeAspect="1" noChangeArrowheads="1" noTextEdit="1"/>
          </p:cNvSpPr>
          <p:nvPr>
            <p:ph type="sldImg"/>
          </p:nvPr>
        </p:nvSpPr>
        <p:spPr>
          <a:solidFill>
            <a:srgbClr val="FFFFFF"/>
          </a:solidFill>
          <a:ln/>
        </p:spPr>
      </p:sp>
      <p:sp>
        <p:nvSpPr>
          <p:cNvPr id="43012" name="Rectangle 3"/>
          <p:cNvSpPr>
            <a:spLocks noGrp="1" noChangeArrowheads="1"/>
          </p:cNvSpPr>
          <p:nvPr>
            <p:ph type="body" idx="1"/>
          </p:nvPr>
        </p:nvSpPr>
        <p:spPr>
          <a:solidFill>
            <a:srgbClr val="FFFFFF"/>
          </a:solidFill>
          <a:ln>
            <a:solidFill>
              <a:srgbClr val="000000"/>
            </a:solidFill>
          </a:ln>
        </p:spPr>
        <p:txBody>
          <a:bodyPr/>
          <a:lstStyle/>
          <a:p>
            <a:endParaRPr lang="en-US" altLang="en-US" smtClean="0"/>
          </a:p>
        </p:txBody>
      </p:sp>
      <p:sp>
        <p:nvSpPr>
          <p:cNvPr id="43013"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5A474E15-8E5B-4AE0-BAC7-978972F2DA5C}" type="slidenum">
              <a:rPr kumimoji="0" lang="en-US" altLang="en-US" sz="1300" smtClean="0">
                <a:solidFill>
                  <a:srgbClr val="FF0000"/>
                </a:solidFill>
              </a:rPr>
              <a:pPr eaLnBrk="1" hangingPunct="1"/>
              <a:t>9</a:t>
            </a:fld>
            <a:endParaRPr kumimoji="0" lang="en-US" altLang="en-US" sz="1300" smtClean="0">
              <a:solidFill>
                <a:srgbClr val="FF0000"/>
              </a:solidFill>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4037"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fld id="{8FAB27A0-1B9E-4890-BCA7-FE57A4081308}" type="slidenum">
              <a:rPr kumimoji="0" lang="en-US" altLang="en-US" sz="1300" smtClean="0">
                <a:solidFill>
                  <a:srgbClr val="FF0000"/>
                </a:solidFill>
              </a:rPr>
              <a:pPr eaLnBrk="1" hangingPunct="1"/>
              <a:t>10</a:t>
            </a:fld>
            <a:endParaRPr kumimoji="0" lang="en-US" altLang="en-US" sz="1300" smtClean="0">
              <a:solidFill>
                <a:srgbClr val="FF0000"/>
              </a:solidFill>
            </a:endParaRPr>
          </a:p>
        </p:txBody>
      </p:sp>
      <p:sp>
        <p:nvSpPr>
          <p:cNvPr id="45059" name="Rectangle 2"/>
          <p:cNvSpPr>
            <a:spLocks noGrp="1" noRot="1" noChangeAspect="1" noChangeArrowheads="1" noTextEdit="1"/>
          </p:cNvSpPr>
          <p:nvPr>
            <p:ph type="sldImg"/>
          </p:nvPr>
        </p:nvSpPr>
        <p:spPr>
          <a:solidFill>
            <a:srgbClr val="FFFFFF"/>
          </a:solidFill>
          <a:ln/>
        </p:spPr>
      </p:sp>
      <p:sp>
        <p:nvSpPr>
          <p:cNvPr id="45060" name="Rectangle 3"/>
          <p:cNvSpPr>
            <a:spLocks noGrp="1" noChangeArrowheads="1"/>
          </p:cNvSpPr>
          <p:nvPr>
            <p:ph type="body" idx="1"/>
          </p:nvPr>
        </p:nvSpPr>
        <p:spPr>
          <a:solidFill>
            <a:srgbClr val="FFFFFF"/>
          </a:solidFill>
          <a:ln>
            <a:solidFill>
              <a:srgbClr val="000000"/>
            </a:solidFill>
          </a:ln>
        </p:spPr>
        <p:txBody>
          <a:bodyPr/>
          <a:lstStyle/>
          <a:p>
            <a:endParaRPr lang="en-US" altLang="en-US" smtClean="0"/>
          </a:p>
        </p:txBody>
      </p:sp>
      <p:sp>
        <p:nvSpPr>
          <p:cNvPr id="45061"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1200">
                <a:solidFill>
                  <a:schemeClr val="tx1"/>
                </a:solidFill>
                <a:latin typeface="Times New Roman" pitchFamily="18" charset="0"/>
              </a:defRPr>
            </a:lvl1pPr>
            <a:lvl2pPr marL="742950" indent="-285750" defTabSz="962025" eaLnBrk="0" hangingPunct="0">
              <a:spcBef>
                <a:spcPct val="30000"/>
              </a:spcBef>
              <a:defRPr kumimoji="1" sz="1200">
                <a:solidFill>
                  <a:schemeClr val="tx1"/>
                </a:solidFill>
                <a:latin typeface="Arial Narrow" pitchFamily="34" charset="0"/>
              </a:defRPr>
            </a:lvl2pPr>
            <a:lvl3pPr marL="1143000" indent="-228600" defTabSz="962025" eaLnBrk="0" hangingPunct="0">
              <a:spcBef>
                <a:spcPct val="30000"/>
              </a:spcBef>
              <a:defRPr kumimoji="1" sz="1200">
                <a:solidFill>
                  <a:schemeClr val="tx1"/>
                </a:solidFill>
                <a:latin typeface="Arial Narrow" pitchFamily="34" charset="0"/>
              </a:defRPr>
            </a:lvl3pPr>
            <a:lvl4pPr marL="1600200" indent="-228600" defTabSz="962025" eaLnBrk="0" hangingPunct="0">
              <a:spcBef>
                <a:spcPct val="30000"/>
              </a:spcBef>
              <a:defRPr kumimoji="1" sz="1200">
                <a:solidFill>
                  <a:schemeClr val="tx1"/>
                </a:solidFill>
                <a:latin typeface="Arial Narrow" pitchFamily="34" charset="0"/>
              </a:defRPr>
            </a:lvl4pPr>
            <a:lvl5pPr marL="2057400" indent="-228600" defTabSz="962025" eaLnBrk="0" hangingPunct="0">
              <a:spcBef>
                <a:spcPct val="30000"/>
              </a:spcBef>
              <a:defRPr kumimoji="1" sz="1200">
                <a:solidFill>
                  <a:schemeClr val="tx1"/>
                </a:solidFill>
                <a:latin typeface="Arial Narrow" pitchFamily="34" charset="0"/>
              </a:defRPr>
            </a:lvl5pPr>
            <a:lvl6pPr marL="2514600" indent="-228600" defTabSz="962025" eaLnBrk="0" fontAlgn="base" hangingPunct="0">
              <a:spcBef>
                <a:spcPct val="30000"/>
              </a:spcBef>
              <a:spcAft>
                <a:spcPct val="0"/>
              </a:spcAft>
              <a:defRPr kumimoji="1" sz="1200">
                <a:solidFill>
                  <a:schemeClr val="tx1"/>
                </a:solidFill>
                <a:latin typeface="Arial Narrow" pitchFamily="34" charset="0"/>
              </a:defRPr>
            </a:lvl6pPr>
            <a:lvl7pPr marL="2971800" indent="-228600" defTabSz="962025" eaLnBrk="0" fontAlgn="base" hangingPunct="0">
              <a:spcBef>
                <a:spcPct val="30000"/>
              </a:spcBef>
              <a:spcAft>
                <a:spcPct val="0"/>
              </a:spcAft>
              <a:defRPr kumimoji="1" sz="1200">
                <a:solidFill>
                  <a:schemeClr val="tx1"/>
                </a:solidFill>
                <a:latin typeface="Arial Narrow" pitchFamily="34" charset="0"/>
              </a:defRPr>
            </a:lvl7pPr>
            <a:lvl8pPr marL="3429000" indent="-228600" defTabSz="962025" eaLnBrk="0" fontAlgn="base" hangingPunct="0">
              <a:spcBef>
                <a:spcPct val="30000"/>
              </a:spcBef>
              <a:spcAft>
                <a:spcPct val="0"/>
              </a:spcAft>
              <a:defRPr kumimoji="1" sz="1200">
                <a:solidFill>
                  <a:schemeClr val="tx1"/>
                </a:solidFill>
                <a:latin typeface="Arial Narrow" pitchFamily="34" charset="0"/>
              </a:defRPr>
            </a:lvl8pPr>
            <a:lvl9pPr marL="3886200" indent="-228600" defTabSz="962025" eaLnBrk="0" fontAlgn="base" hangingPunct="0">
              <a:spcBef>
                <a:spcPct val="30000"/>
              </a:spcBef>
              <a:spcAft>
                <a:spcPct val="0"/>
              </a:spcAft>
              <a:defRPr kumimoji="1" sz="1200">
                <a:solidFill>
                  <a:schemeClr val="tx1"/>
                </a:solidFill>
                <a:latin typeface="Arial Narrow" pitchFamily="34" charset="0"/>
              </a:defRPr>
            </a:lvl9pPr>
          </a:lstStyle>
          <a:p>
            <a:pPr eaLnBrk="1" hangingPunct="1"/>
            <a:r>
              <a:rPr kumimoji="0" lang="en-US" altLang="en-US" sz="1300"/>
              <a:t>Tab 6-A – Cost Analysis/Batch Editor</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865346"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en-US" dirty="0"/>
              <a:t>Click to edit Master title style</a:t>
            </a:r>
          </a:p>
        </p:txBody>
      </p:sp>
      <p:sp>
        <p:nvSpPr>
          <p:cNvPr id="3" name="Rectangle 69"/>
          <p:cNvSpPr>
            <a:spLocks noGrp="1" noChangeArrowheads="1"/>
          </p:cNvSpPr>
          <p:nvPr>
            <p:ph type="ftr" sz="quarter" idx="10"/>
          </p:nvPr>
        </p:nvSpPr>
        <p:spPr>
          <a:xfrm>
            <a:off x="3124200" y="6248400"/>
            <a:ext cx="2895600" cy="457200"/>
          </a:xfrm>
        </p:spPr>
        <p:txBody>
          <a:bodyPr/>
          <a:lstStyle>
            <a:lvl1pPr>
              <a:defRPr/>
            </a:lvl1pPr>
          </a:lstStyle>
          <a:p>
            <a:pPr>
              <a:defRPr/>
            </a:pPr>
            <a:r>
              <a:rPr lang="en-US" smtClean="0"/>
              <a:t>Course or Event Title</a:t>
            </a:r>
            <a:endParaRPr lang="en-US"/>
          </a:p>
        </p:txBody>
      </p:sp>
      <p:sp>
        <p:nvSpPr>
          <p:cNvPr id="4" name="Rectangle 70"/>
          <p:cNvSpPr>
            <a:spLocks noGrp="1" noChangeArrowheads="1"/>
          </p:cNvSpPr>
          <p:nvPr>
            <p:ph type="sldNum" sz="quarter" idx="11"/>
          </p:nvPr>
        </p:nvSpPr>
        <p:spPr>
          <a:xfrm>
            <a:off x="6553200" y="6248400"/>
            <a:ext cx="2133600" cy="457200"/>
          </a:xfrm>
        </p:spPr>
        <p:txBody>
          <a:bodyPr/>
          <a:lstStyle>
            <a:lvl1pPr>
              <a:defRPr/>
            </a:lvl1pPr>
          </a:lstStyle>
          <a:p>
            <a:pPr>
              <a:defRPr/>
            </a:pPr>
            <a:fld id="{8CE6EEAD-4B1D-4A75-9D1E-1A2063D77A46}" type="slidenum">
              <a:rPr lang="en-US"/>
              <a:pPr>
                <a:defRPr/>
              </a:pPr>
              <a:t>‹#›</a:t>
            </a:fld>
            <a:endParaRPr lang="en-US"/>
          </a:p>
        </p:txBody>
      </p:sp>
    </p:spTree>
    <p:extLst>
      <p:ext uri="{BB962C8B-B14F-4D97-AF65-F5344CB8AC3E}">
        <p14:creationId xmlns:p14="http://schemas.microsoft.com/office/powerpoint/2010/main" val="966734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94"/>
          <p:cNvSpPr>
            <a:spLocks noGrp="1" noChangeArrowheads="1"/>
          </p:cNvSpPr>
          <p:nvPr>
            <p:ph type="ftr" sz="quarter" idx="10"/>
          </p:nvPr>
        </p:nvSpPr>
        <p:spPr>
          <a:ln/>
        </p:spPr>
        <p:txBody>
          <a:bodyPr/>
          <a:lstStyle>
            <a:lvl1pPr>
              <a:defRPr/>
            </a:lvl1pPr>
          </a:lstStyle>
          <a:p>
            <a:pPr>
              <a:defRPr/>
            </a:pPr>
            <a:r>
              <a:rPr lang="en-US" smtClean="0"/>
              <a:t>Course or Event Title</a:t>
            </a:r>
            <a:endParaRPr lang="en-US"/>
          </a:p>
        </p:txBody>
      </p:sp>
      <p:sp>
        <p:nvSpPr>
          <p:cNvPr id="5" name="Rectangle 1095"/>
          <p:cNvSpPr>
            <a:spLocks noGrp="1" noChangeArrowheads="1"/>
          </p:cNvSpPr>
          <p:nvPr>
            <p:ph type="sldNum" sz="quarter" idx="11"/>
          </p:nvPr>
        </p:nvSpPr>
        <p:spPr>
          <a:ln/>
        </p:spPr>
        <p:txBody>
          <a:bodyPr/>
          <a:lstStyle>
            <a:lvl1pPr>
              <a:defRPr/>
            </a:lvl1pPr>
          </a:lstStyle>
          <a:p>
            <a:pPr>
              <a:defRPr/>
            </a:pPr>
            <a:fld id="{7D89CB5A-7FAA-4F07-A511-9162CD486A1D}" type="slidenum">
              <a:rPr lang="en-US"/>
              <a:pPr>
                <a:defRPr/>
              </a:pPr>
              <a:t>‹#›</a:t>
            </a:fld>
            <a:endParaRPr lang="en-US"/>
          </a:p>
        </p:txBody>
      </p:sp>
    </p:spTree>
    <p:extLst>
      <p:ext uri="{BB962C8B-B14F-4D97-AF65-F5344CB8AC3E}">
        <p14:creationId xmlns:p14="http://schemas.microsoft.com/office/powerpoint/2010/main" val="1325016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483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94"/>
          <p:cNvSpPr>
            <a:spLocks noGrp="1" noChangeArrowheads="1"/>
          </p:cNvSpPr>
          <p:nvPr>
            <p:ph type="ftr" sz="quarter" idx="10"/>
          </p:nvPr>
        </p:nvSpPr>
        <p:spPr>
          <a:ln/>
        </p:spPr>
        <p:txBody>
          <a:bodyPr/>
          <a:lstStyle>
            <a:lvl1pPr>
              <a:defRPr/>
            </a:lvl1pPr>
          </a:lstStyle>
          <a:p>
            <a:pPr>
              <a:defRPr/>
            </a:pPr>
            <a:r>
              <a:rPr lang="en-US" smtClean="0"/>
              <a:t>Course or Event Title</a:t>
            </a:r>
            <a:endParaRPr lang="en-US"/>
          </a:p>
        </p:txBody>
      </p:sp>
      <p:sp>
        <p:nvSpPr>
          <p:cNvPr id="5" name="Rectangle 1095"/>
          <p:cNvSpPr>
            <a:spLocks noGrp="1" noChangeArrowheads="1"/>
          </p:cNvSpPr>
          <p:nvPr>
            <p:ph type="sldNum" sz="quarter" idx="11"/>
          </p:nvPr>
        </p:nvSpPr>
        <p:spPr>
          <a:ln/>
        </p:spPr>
        <p:txBody>
          <a:bodyPr/>
          <a:lstStyle>
            <a:lvl1pPr>
              <a:defRPr/>
            </a:lvl1pPr>
          </a:lstStyle>
          <a:p>
            <a:pPr>
              <a:defRPr/>
            </a:pPr>
            <a:fld id="{D16B18FB-AAB5-4CDE-9D39-449A13FD75DF}" type="slidenum">
              <a:rPr lang="en-US"/>
              <a:pPr>
                <a:defRPr/>
              </a:pPr>
              <a:t>‹#›</a:t>
            </a:fld>
            <a:endParaRPr lang="en-US"/>
          </a:p>
        </p:txBody>
      </p:sp>
    </p:spTree>
    <p:extLst>
      <p:ext uri="{BB962C8B-B14F-4D97-AF65-F5344CB8AC3E}">
        <p14:creationId xmlns:p14="http://schemas.microsoft.com/office/powerpoint/2010/main" val="33227047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base">
              <a:spcBef>
                <a:spcPct val="0"/>
              </a:spcBef>
              <a:spcAft>
                <a:spcPct val="0"/>
              </a:spcAft>
              <a:defRPr>
                <a:latin typeface="Calibri" pitchFamily="34" charset="0"/>
                <a:cs typeface="Arial" charset="0"/>
              </a:defRPr>
            </a:lvl1pPr>
          </a:lstStyle>
          <a:p>
            <a:pPr>
              <a:defRPr/>
            </a:pPr>
            <a:r>
              <a:rPr lang="en-US" smtClean="0"/>
              <a:t>YYYY-MM-DD</a:t>
            </a:r>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smtClean="0">
                <a:latin typeface="Calibri" pitchFamily="34" charset="0"/>
                <a:cs typeface="Arial" charset="0"/>
              </a:defRPr>
            </a:lvl1pPr>
          </a:lstStyle>
          <a:p>
            <a:pPr>
              <a:defRPr/>
            </a:pPr>
            <a:r>
              <a:rPr lang="en-US"/>
              <a:t>Course or Event Title</a:t>
            </a:r>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Calibri" pitchFamily="34" charset="0"/>
                <a:cs typeface="Arial" charset="0"/>
              </a:defRPr>
            </a:lvl1pPr>
          </a:lstStyle>
          <a:p>
            <a:pPr>
              <a:defRPr/>
            </a:pPr>
            <a:fld id="{3A056604-E5CA-4A8D-AC14-C28189984B5E}" type="slidenum">
              <a:rPr lang="en-US"/>
              <a:pPr>
                <a:defRPr/>
              </a:pPr>
              <a:t>‹#›</a:t>
            </a:fld>
            <a:endParaRPr lang="en-US" dirty="0"/>
          </a:p>
        </p:txBody>
      </p:sp>
    </p:spTree>
    <p:extLst>
      <p:ext uri="{BB962C8B-B14F-4D97-AF65-F5344CB8AC3E}">
        <p14:creationId xmlns:p14="http://schemas.microsoft.com/office/powerpoint/2010/main" val="2441096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94"/>
          <p:cNvSpPr>
            <a:spLocks noGrp="1" noChangeArrowheads="1"/>
          </p:cNvSpPr>
          <p:nvPr>
            <p:ph type="ftr" sz="quarter" idx="10"/>
          </p:nvPr>
        </p:nvSpPr>
        <p:spPr>
          <a:ln/>
        </p:spPr>
        <p:txBody>
          <a:bodyPr/>
          <a:lstStyle>
            <a:lvl1pPr>
              <a:defRPr/>
            </a:lvl1pPr>
          </a:lstStyle>
          <a:p>
            <a:pPr>
              <a:defRPr/>
            </a:pPr>
            <a:r>
              <a:rPr lang="en-US" smtClean="0"/>
              <a:t>Course or Event Title</a:t>
            </a:r>
            <a:endParaRPr lang="en-US"/>
          </a:p>
        </p:txBody>
      </p:sp>
      <p:sp>
        <p:nvSpPr>
          <p:cNvPr id="5" name="Rectangle 1095"/>
          <p:cNvSpPr>
            <a:spLocks noGrp="1" noChangeArrowheads="1"/>
          </p:cNvSpPr>
          <p:nvPr>
            <p:ph type="sldNum" sz="quarter" idx="11"/>
          </p:nvPr>
        </p:nvSpPr>
        <p:spPr>
          <a:ln/>
        </p:spPr>
        <p:txBody>
          <a:bodyPr/>
          <a:lstStyle>
            <a:lvl1pPr>
              <a:defRPr/>
            </a:lvl1pPr>
          </a:lstStyle>
          <a:p>
            <a:pPr>
              <a:defRPr/>
            </a:pPr>
            <a:fld id="{8C775149-278D-4D8F-B8F3-40F3D87BF2BB}" type="slidenum">
              <a:rPr lang="en-US"/>
              <a:pPr>
                <a:defRPr/>
              </a:pPr>
              <a:t>‹#›</a:t>
            </a:fld>
            <a:endParaRPr lang="en-US"/>
          </a:p>
        </p:txBody>
      </p:sp>
    </p:spTree>
    <p:extLst>
      <p:ext uri="{BB962C8B-B14F-4D97-AF65-F5344CB8AC3E}">
        <p14:creationId xmlns:p14="http://schemas.microsoft.com/office/powerpoint/2010/main" val="1758471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94"/>
          <p:cNvSpPr>
            <a:spLocks noGrp="1" noChangeArrowheads="1"/>
          </p:cNvSpPr>
          <p:nvPr>
            <p:ph type="ftr" sz="quarter" idx="10"/>
          </p:nvPr>
        </p:nvSpPr>
        <p:spPr>
          <a:ln/>
        </p:spPr>
        <p:txBody>
          <a:bodyPr/>
          <a:lstStyle>
            <a:lvl1pPr>
              <a:defRPr/>
            </a:lvl1pPr>
          </a:lstStyle>
          <a:p>
            <a:pPr>
              <a:defRPr/>
            </a:pPr>
            <a:r>
              <a:rPr lang="en-US" smtClean="0"/>
              <a:t>Course or Event Title</a:t>
            </a:r>
            <a:endParaRPr lang="en-US"/>
          </a:p>
        </p:txBody>
      </p:sp>
      <p:sp>
        <p:nvSpPr>
          <p:cNvPr id="5" name="Rectangle 1095"/>
          <p:cNvSpPr>
            <a:spLocks noGrp="1" noChangeArrowheads="1"/>
          </p:cNvSpPr>
          <p:nvPr>
            <p:ph type="sldNum" sz="quarter" idx="11"/>
          </p:nvPr>
        </p:nvSpPr>
        <p:spPr>
          <a:ln/>
        </p:spPr>
        <p:txBody>
          <a:bodyPr/>
          <a:lstStyle>
            <a:lvl1pPr>
              <a:defRPr/>
            </a:lvl1pPr>
          </a:lstStyle>
          <a:p>
            <a:pPr>
              <a:defRPr/>
            </a:pPr>
            <a:fld id="{3644C735-CE96-4737-8963-E9B8CC03DCD6}" type="slidenum">
              <a:rPr lang="en-US"/>
              <a:pPr>
                <a:defRPr/>
              </a:pPr>
              <a:t>‹#›</a:t>
            </a:fld>
            <a:endParaRPr lang="en-US"/>
          </a:p>
        </p:txBody>
      </p:sp>
    </p:spTree>
    <p:extLst>
      <p:ext uri="{BB962C8B-B14F-4D97-AF65-F5344CB8AC3E}">
        <p14:creationId xmlns:p14="http://schemas.microsoft.com/office/powerpoint/2010/main" val="2734412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effectLst/>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b="1">
                <a:effectLst/>
              </a:defRPr>
            </a:lvl1pPr>
            <a:lvl2pPr>
              <a:defRPr sz="2000" b="1">
                <a:effectLst/>
              </a:defRPr>
            </a:lvl2pPr>
            <a:lvl3pPr>
              <a:defRPr sz="2000" b="1">
                <a:effectLst/>
              </a:defRPr>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b="1">
                <a:effectLst/>
              </a:defRPr>
            </a:lvl1pPr>
            <a:lvl2pPr>
              <a:defRPr sz="2000" b="1">
                <a:effectLst/>
              </a:defRPr>
            </a:lvl2pPr>
            <a:lvl3pPr>
              <a:defRPr sz="2000" b="1">
                <a:effectLst/>
              </a:defRPr>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1094"/>
          <p:cNvSpPr>
            <a:spLocks noGrp="1" noChangeArrowheads="1"/>
          </p:cNvSpPr>
          <p:nvPr>
            <p:ph type="ftr" sz="quarter" idx="10"/>
          </p:nvPr>
        </p:nvSpPr>
        <p:spPr>
          <a:ln/>
        </p:spPr>
        <p:txBody>
          <a:bodyPr/>
          <a:lstStyle>
            <a:lvl1pPr>
              <a:defRPr/>
            </a:lvl1pPr>
          </a:lstStyle>
          <a:p>
            <a:pPr>
              <a:defRPr/>
            </a:pPr>
            <a:r>
              <a:rPr lang="en-US" smtClean="0"/>
              <a:t>Course or Event Title</a:t>
            </a:r>
            <a:endParaRPr lang="en-US"/>
          </a:p>
        </p:txBody>
      </p:sp>
      <p:sp>
        <p:nvSpPr>
          <p:cNvPr id="6" name="Rectangle 1095"/>
          <p:cNvSpPr>
            <a:spLocks noGrp="1" noChangeArrowheads="1"/>
          </p:cNvSpPr>
          <p:nvPr>
            <p:ph type="sldNum" sz="quarter" idx="11"/>
          </p:nvPr>
        </p:nvSpPr>
        <p:spPr>
          <a:ln/>
        </p:spPr>
        <p:txBody>
          <a:bodyPr/>
          <a:lstStyle>
            <a:lvl1pPr>
              <a:defRPr/>
            </a:lvl1pPr>
          </a:lstStyle>
          <a:p>
            <a:pPr>
              <a:defRPr/>
            </a:pPr>
            <a:fld id="{7B228712-1E7C-4F48-9858-731DC271AF53}" type="slidenum">
              <a:rPr lang="en-US"/>
              <a:pPr>
                <a:defRPr/>
              </a:pPr>
              <a:t>‹#›</a:t>
            </a:fld>
            <a:endParaRPr lang="en-US"/>
          </a:p>
        </p:txBody>
      </p:sp>
    </p:spTree>
    <p:extLst>
      <p:ext uri="{BB962C8B-B14F-4D97-AF65-F5344CB8AC3E}">
        <p14:creationId xmlns:p14="http://schemas.microsoft.com/office/powerpoint/2010/main" val="4041101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94"/>
          <p:cNvSpPr>
            <a:spLocks noGrp="1" noChangeArrowheads="1"/>
          </p:cNvSpPr>
          <p:nvPr>
            <p:ph type="ftr" sz="quarter" idx="10"/>
          </p:nvPr>
        </p:nvSpPr>
        <p:spPr>
          <a:ln/>
        </p:spPr>
        <p:txBody>
          <a:bodyPr/>
          <a:lstStyle>
            <a:lvl1pPr>
              <a:defRPr/>
            </a:lvl1pPr>
          </a:lstStyle>
          <a:p>
            <a:pPr>
              <a:defRPr/>
            </a:pPr>
            <a:r>
              <a:rPr lang="en-US" smtClean="0"/>
              <a:t>Course or Event Title</a:t>
            </a:r>
            <a:endParaRPr lang="en-US"/>
          </a:p>
        </p:txBody>
      </p:sp>
      <p:sp>
        <p:nvSpPr>
          <p:cNvPr id="8" name="Rectangle 1095"/>
          <p:cNvSpPr>
            <a:spLocks noGrp="1" noChangeArrowheads="1"/>
          </p:cNvSpPr>
          <p:nvPr>
            <p:ph type="sldNum" sz="quarter" idx="11"/>
          </p:nvPr>
        </p:nvSpPr>
        <p:spPr>
          <a:ln/>
        </p:spPr>
        <p:txBody>
          <a:bodyPr/>
          <a:lstStyle>
            <a:lvl1pPr>
              <a:defRPr/>
            </a:lvl1pPr>
          </a:lstStyle>
          <a:p>
            <a:pPr>
              <a:defRPr/>
            </a:pPr>
            <a:fld id="{09E7B5B7-579F-40B4-8A11-369CFA27BC7C}" type="slidenum">
              <a:rPr lang="en-US"/>
              <a:pPr>
                <a:defRPr/>
              </a:pPr>
              <a:t>‹#›</a:t>
            </a:fld>
            <a:endParaRPr lang="en-US"/>
          </a:p>
        </p:txBody>
      </p:sp>
    </p:spTree>
    <p:extLst>
      <p:ext uri="{BB962C8B-B14F-4D97-AF65-F5344CB8AC3E}">
        <p14:creationId xmlns:p14="http://schemas.microsoft.com/office/powerpoint/2010/main" val="1236300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94"/>
          <p:cNvSpPr>
            <a:spLocks noGrp="1" noChangeArrowheads="1"/>
          </p:cNvSpPr>
          <p:nvPr>
            <p:ph type="ftr" sz="quarter" idx="10"/>
          </p:nvPr>
        </p:nvSpPr>
        <p:spPr>
          <a:ln/>
        </p:spPr>
        <p:txBody>
          <a:bodyPr/>
          <a:lstStyle>
            <a:lvl1pPr>
              <a:defRPr/>
            </a:lvl1pPr>
          </a:lstStyle>
          <a:p>
            <a:pPr>
              <a:defRPr/>
            </a:pPr>
            <a:r>
              <a:rPr lang="en-US" smtClean="0"/>
              <a:t>Course or Event Title</a:t>
            </a:r>
            <a:endParaRPr lang="en-US"/>
          </a:p>
        </p:txBody>
      </p:sp>
      <p:sp>
        <p:nvSpPr>
          <p:cNvPr id="4" name="Rectangle 1095"/>
          <p:cNvSpPr>
            <a:spLocks noGrp="1" noChangeArrowheads="1"/>
          </p:cNvSpPr>
          <p:nvPr>
            <p:ph type="sldNum" sz="quarter" idx="11"/>
          </p:nvPr>
        </p:nvSpPr>
        <p:spPr>
          <a:ln/>
        </p:spPr>
        <p:txBody>
          <a:bodyPr/>
          <a:lstStyle>
            <a:lvl1pPr>
              <a:defRPr/>
            </a:lvl1pPr>
          </a:lstStyle>
          <a:p>
            <a:pPr>
              <a:defRPr/>
            </a:pPr>
            <a:fld id="{969FB2D3-BD6C-44FC-B1B7-ACD234CFEDF7}" type="slidenum">
              <a:rPr lang="en-US"/>
              <a:pPr>
                <a:defRPr/>
              </a:pPr>
              <a:t>‹#›</a:t>
            </a:fld>
            <a:endParaRPr lang="en-US"/>
          </a:p>
        </p:txBody>
      </p:sp>
    </p:spTree>
    <p:extLst>
      <p:ext uri="{BB962C8B-B14F-4D97-AF65-F5344CB8AC3E}">
        <p14:creationId xmlns:p14="http://schemas.microsoft.com/office/powerpoint/2010/main" val="15161511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094"/>
          <p:cNvSpPr>
            <a:spLocks noGrp="1" noChangeArrowheads="1"/>
          </p:cNvSpPr>
          <p:nvPr>
            <p:ph type="ftr" sz="quarter" idx="10"/>
          </p:nvPr>
        </p:nvSpPr>
        <p:spPr>
          <a:ln/>
        </p:spPr>
        <p:txBody>
          <a:bodyPr/>
          <a:lstStyle>
            <a:lvl1pPr>
              <a:defRPr/>
            </a:lvl1pPr>
          </a:lstStyle>
          <a:p>
            <a:pPr>
              <a:defRPr/>
            </a:pPr>
            <a:r>
              <a:rPr lang="en-US" smtClean="0"/>
              <a:t>Course or Event Title</a:t>
            </a:r>
            <a:endParaRPr lang="en-US"/>
          </a:p>
        </p:txBody>
      </p:sp>
      <p:sp>
        <p:nvSpPr>
          <p:cNvPr id="3" name="Rectangle 1095"/>
          <p:cNvSpPr>
            <a:spLocks noGrp="1" noChangeArrowheads="1"/>
          </p:cNvSpPr>
          <p:nvPr>
            <p:ph type="sldNum" sz="quarter" idx="11"/>
          </p:nvPr>
        </p:nvSpPr>
        <p:spPr>
          <a:ln/>
        </p:spPr>
        <p:txBody>
          <a:bodyPr/>
          <a:lstStyle>
            <a:lvl1pPr>
              <a:defRPr/>
            </a:lvl1pPr>
          </a:lstStyle>
          <a:p>
            <a:pPr>
              <a:defRPr/>
            </a:pPr>
            <a:fld id="{82C7BEB1-0342-4FCD-BA3B-643729F233BD}" type="slidenum">
              <a:rPr lang="en-US"/>
              <a:pPr>
                <a:defRPr/>
              </a:pPr>
              <a:t>‹#›</a:t>
            </a:fld>
            <a:endParaRPr lang="en-US"/>
          </a:p>
        </p:txBody>
      </p:sp>
    </p:spTree>
    <p:extLst>
      <p:ext uri="{BB962C8B-B14F-4D97-AF65-F5344CB8AC3E}">
        <p14:creationId xmlns:p14="http://schemas.microsoft.com/office/powerpoint/2010/main" val="3739432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94"/>
          <p:cNvSpPr>
            <a:spLocks noGrp="1" noChangeArrowheads="1"/>
          </p:cNvSpPr>
          <p:nvPr>
            <p:ph type="ftr" sz="quarter" idx="10"/>
          </p:nvPr>
        </p:nvSpPr>
        <p:spPr>
          <a:ln/>
        </p:spPr>
        <p:txBody>
          <a:bodyPr/>
          <a:lstStyle>
            <a:lvl1pPr>
              <a:defRPr/>
            </a:lvl1pPr>
          </a:lstStyle>
          <a:p>
            <a:pPr>
              <a:defRPr/>
            </a:pPr>
            <a:r>
              <a:rPr lang="en-US" smtClean="0"/>
              <a:t>Course or Event Title</a:t>
            </a:r>
            <a:endParaRPr lang="en-US"/>
          </a:p>
        </p:txBody>
      </p:sp>
      <p:sp>
        <p:nvSpPr>
          <p:cNvPr id="6" name="Rectangle 1095"/>
          <p:cNvSpPr>
            <a:spLocks noGrp="1" noChangeArrowheads="1"/>
          </p:cNvSpPr>
          <p:nvPr>
            <p:ph type="sldNum" sz="quarter" idx="11"/>
          </p:nvPr>
        </p:nvSpPr>
        <p:spPr>
          <a:ln/>
        </p:spPr>
        <p:txBody>
          <a:bodyPr/>
          <a:lstStyle>
            <a:lvl1pPr>
              <a:defRPr/>
            </a:lvl1pPr>
          </a:lstStyle>
          <a:p>
            <a:pPr>
              <a:defRPr/>
            </a:pPr>
            <a:fld id="{F6B0A5D8-FBEC-41D9-B1A0-D2C39C457158}" type="slidenum">
              <a:rPr lang="en-US"/>
              <a:pPr>
                <a:defRPr/>
              </a:pPr>
              <a:t>‹#›</a:t>
            </a:fld>
            <a:endParaRPr lang="en-US"/>
          </a:p>
        </p:txBody>
      </p:sp>
    </p:spTree>
    <p:extLst>
      <p:ext uri="{BB962C8B-B14F-4D97-AF65-F5344CB8AC3E}">
        <p14:creationId xmlns:p14="http://schemas.microsoft.com/office/powerpoint/2010/main" val="2427289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94"/>
          <p:cNvSpPr>
            <a:spLocks noGrp="1" noChangeArrowheads="1"/>
          </p:cNvSpPr>
          <p:nvPr>
            <p:ph type="ftr" sz="quarter" idx="10"/>
          </p:nvPr>
        </p:nvSpPr>
        <p:spPr>
          <a:ln/>
        </p:spPr>
        <p:txBody>
          <a:bodyPr/>
          <a:lstStyle>
            <a:lvl1pPr>
              <a:defRPr/>
            </a:lvl1pPr>
          </a:lstStyle>
          <a:p>
            <a:pPr>
              <a:defRPr/>
            </a:pPr>
            <a:r>
              <a:rPr lang="en-US" smtClean="0"/>
              <a:t>Course or Event Title</a:t>
            </a:r>
            <a:endParaRPr lang="en-US"/>
          </a:p>
        </p:txBody>
      </p:sp>
      <p:sp>
        <p:nvSpPr>
          <p:cNvPr id="6" name="Rectangle 1095"/>
          <p:cNvSpPr>
            <a:spLocks noGrp="1" noChangeArrowheads="1"/>
          </p:cNvSpPr>
          <p:nvPr>
            <p:ph type="sldNum" sz="quarter" idx="11"/>
          </p:nvPr>
        </p:nvSpPr>
        <p:spPr>
          <a:ln/>
        </p:spPr>
        <p:txBody>
          <a:bodyPr/>
          <a:lstStyle>
            <a:lvl1pPr>
              <a:defRPr/>
            </a:lvl1pPr>
          </a:lstStyle>
          <a:p>
            <a:pPr>
              <a:defRPr/>
            </a:pPr>
            <a:fld id="{D027A080-0648-4C6F-BC0F-DC6314483FEA}" type="slidenum">
              <a:rPr lang="en-US"/>
              <a:pPr>
                <a:defRPr/>
              </a:pPr>
              <a:t>‹#›</a:t>
            </a:fld>
            <a:endParaRPr lang="en-US"/>
          </a:p>
        </p:txBody>
      </p:sp>
    </p:spTree>
    <p:extLst>
      <p:ext uri="{BB962C8B-B14F-4D97-AF65-F5344CB8AC3E}">
        <p14:creationId xmlns:p14="http://schemas.microsoft.com/office/powerpoint/2010/main" val="40646895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64258" name="Freeform 1026"/>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pPr algn="ctr" eaLnBrk="0" hangingPunct="0">
              <a:spcBef>
                <a:spcPct val="50000"/>
              </a:spcBef>
              <a:defRPr/>
            </a:pPr>
            <a:endParaRPr lang="en-US"/>
          </a:p>
        </p:txBody>
      </p:sp>
      <p:grpSp>
        <p:nvGrpSpPr>
          <p:cNvPr id="1027" name="Group 1027"/>
          <p:cNvGrpSpPr>
            <a:grpSpLocks/>
          </p:cNvGrpSpPr>
          <p:nvPr/>
        </p:nvGrpSpPr>
        <p:grpSpPr bwMode="auto">
          <a:xfrm>
            <a:off x="3175" y="4267200"/>
            <a:ext cx="9140825" cy="2590800"/>
            <a:chOff x="2" y="2688"/>
            <a:chExt cx="5758" cy="1632"/>
          </a:xfrm>
        </p:grpSpPr>
        <p:sp>
          <p:nvSpPr>
            <p:cNvPr id="1032" name="Freeform 1028"/>
            <p:cNvSpPr>
              <a:spLocks/>
            </p:cNvSpPr>
            <p:nvPr/>
          </p:nvSpPr>
          <p:spPr bwMode="hidden">
            <a:xfrm>
              <a:off x="2" y="2688"/>
              <a:ext cx="5758" cy="1632"/>
            </a:xfrm>
            <a:custGeom>
              <a:avLst/>
              <a:gdLst>
                <a:gd name="T0" fmla="*/ 5776 w 5740"/>
                <a:gd name="T1" fmla="*/ 617 h 4316"/>
                <a:gd name="T2" fmla="*/ 0 w 5740"/>
                <a:gd name="T3" fmla="*/ 617 h 4316"/>
                <a:gd name="T4" fmla="*/ 0 w 5740"/>
                <a:gd name="T5" fmla="*/ 0 h 4316"/>
                <a:gd name="T6" fmla="*/ 5776 w 5740"/>
                <a:gd name="T7" fmla="*/ 0 h 4316"/>
                <a:gd name="T8" fmla="*/ 5776 w 5740"/>
                <a:gd name="T9" fmla="*/ 617 h 4316"/>
                <a:gd name="T10" fmla="*/ 5776 w 5740"/>
                <a:gd name="T11" fmla="*/ 617 h 43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4316">
                  <a:moveTo>
                    <a:pt x="5740" y="4316"/>
                  </a:moveTo>
                  <a:lnTo>
                    <a:pt x="0" y="4316"/>
                  </a:lnTo>
                  <a:lnTo>
                    <a:pt x="0" y="0"/>
                  </a:lnTo>
                  <a:lnTo>
                    <a:pt x="5740" y="0"/>
                  </a:lnTo>
                  <a:lnTo>
                    <a:pt x="5740" y="431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033" name="Group 1029"/>
            <p:cNvGrpSpPr>
              <a:grpSpLocks/>
            </p:cNvGrpSpPr>
            <p:nvPr userDrawn="1"/>
          </p:nvGrpSpPr>
          <p:grpSpPr bwMode="auto">
            <a:xfrm>
              <a:off x="3528" y="3715"/>
              <a:ext cx="792" cy="521"/>
              <a:chOff x="3527" y="3715"/>
              <a:chExt cx="792" cy="521"/>
            </a:xfrm>
          </p:grpSpPr>
          <p:sp>
            <p:nvSpPr>
              <p:cNvPr id="864262" name="Oval 1030"/>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lgn="ctr" eaLnBrk="0" hangingPunct="0">
                  <a:spcBef>
                    <a:spcPct val="50000"/>
                  </a:spcBef>
                  <a:defRPr/>
                </a:pPr>
                <a:endParaRPr lang="en-US"/>
              </a:p>
            </p:txBody>
          </p:sp>
          <p:sp>
            <p:nvSpPr>
              <p:cNvPr id="864263" name="Oval 1031"/>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lgn="ctr" eaLnBrk="0" hangingPunct="0">
                  <a:spcBef>
                    <a:spcPct val="50000"/>
                  </a:spcBef>
                  <a:defRPr/>
                </a:pPr>
                <a:endParaRPr lang="en-US"/>
              </a:p>
            </p:txBody>
          </p:sp>
          <p:sp>
            <p:nvSpPr>
              <p:cNvPr id="864264" name="Oval 1032"/>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lgn="ctr" eaLnBrk="0" hangingPunct="0">
                  <a:spcBef>
                    <a:spcPct val="50000"/>
                  </a:spcBef>
                  <a:defRPr/>
                </a:pPr>
                <a:endParaRPr lang="en-US"/>
              </a:p>
            </p:txBody>
          </p:sp>
          <p:sp>
            <p:nvSpPr>
              <p:cNvPr id="864265" name="Oval 1033"/>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lgn="ctr" eaLnBrk="0" hangingPunct="0">
                  <a:spcBef>
                    <a:spcPct val="50000"/>
                  </a:spcBef>
                  <a:defRPr/>
                </a:pPr>
                <a:endParaRPr lang="en-US"/>
              </a:p>
            </p:txBody>
          </p:sp>
          <p:sp>
            <p:nvSpPr>
              <p:cNvPr id="864266" name="Oval 1034"/>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lgn="ctr" eaLnBrk="0" hangingPunct="0">
                  <a:spcBef>
                    <a:spcPct val="50000"/>
                  </a:spcBef>
                  <a:defRPr/>
                </a:pPr>
                <a:endParaRPr lang="en-US"/>
              </a:p>
            </p:txBody>
          </p:sp>
          <p:sp>
            <p:nvSpPr>
              <p:cNvPr id="864267" name="Freeform 1035"/>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lgn="ctr" eaLnBrk="0" hangingPunct="0">
                  <a:spcBef>
                    <a:spcPct val="50000"/>
                  </a:spcBef>
                  <a:defRPr/>
                </a:pPr>
                <a:endParaRPr lang="en-US"/>
              </a:p>
            </p:txBody>
          </p:sp>
          <p:sp>
            <p:nvSpPr>
              <p:cNvPr id="864268" name="Freeform 1036"/>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lgn="ctr" eaLnBrk="0" hangingPunct="0">
                  <a:spcBef>
                    <a:spcPct val="50000"/>
                  </a:spcBef>
                  <a:defRPr/>
                </a:pPr>
                <a:endParaRPr lang="en-US"/>
              </a:p>
            </p:txBody>
          </p:sp>
          <p:sp>
            <p:nvSpPr>
              <p:cNvPr id="864269" name="Freeform 1037"/>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lgn="ctr" eaLnBrk="0" hangingPunct="0">
                  <a:spcBef>
                    <a:spcPct val="50000"/>
                  </a:spcBef>
                  <a:defRPr/>
                </a:pPr>
                <a:endParaRPr lang="en-US"/>
              </a:p>
            </p:txBody>
          </p:sp>
          <p:sp>
            <p:nvSpPr>
              <p:cNvPr id="864270" name="Freeform 1038"/>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lgn="ctr" eaLnBrk="0" hangingPunct="0">
                  <a:spcBef>
                    <a:spcPct val="50000"/>
                  </a:spcBef>
                  <a:defRPr/>
                </a:pPr>
                <a:endParaRPr lang="en-US"/>
              </a:p>
            </p:txBody>
          </p:sp>
          <p:sp>
            <p:nvSpPr>
              <p:cNvPr id="864271" name="Freeform 1039"/>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lgn="ctr" eaLnBrk="0" hangingPunct="0">
                  <a:spcBef>
                    <a:spcPct val="50000"/>
                  </a:spcBef>
                  <a:defRPr/>
                </a:pPr>
                <a:endParaRPr lang="en-US"/>
              </a:p>
            </p:txBody>
          </p:sp>
          <p:sp>
            <p:nvSpPr>
              <p:cNvPr id="864272" name="Oval 1040"/>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lgn="ctr" eaLnBrk="0" hangingPunct="0">
                  <a:spcBef>
                    <a:spcPct val="50000"/>
                  </a:spcBef>
                  <a:defRPr/>
                </a:pPr>
                <a:endParaRPr lang="en-US"/>
              </a:p>
            </p:txBody>
          </p:sp>
        </p:grpSp>
        <p:grpSp>
          <p:nvGrpSpPr>
            <p:cNvPr id="1034" name="Group 1041"/>
            <p:cNvGrpSpPr>
              <a:grpSpLocks/>
            </p:cNvGrpSpPr>
            <p:nvPr userDrawn="1"/>
          </p:nvGrpSpPr>
          <p:grpSpPr bwMode="auto">
            <a:xfrm>
              <a:off x="1776" y="3631"/>
              <a:ext cx="1626" cy="683"/>
              <a:chOff x="1776" y="3631"/>
              <a:chExt cx="1626" cy="683"/>
            </a:xfrm>
          </p:grpSpPr>
          <p:sp>
            <p:nvSpPr>
              <p:cNvPr id="864274" name="Oval 1042"/>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lgn="ctr" eaLnBrk="0" hangingPunct="0">
                  <a:spcBef>
                    <a:spcPct val="50000"/>
                  </a:spcBef>
                  <a:defRPr/>
                </a:pPr>
                <a:endParaRPr lang="en-US"/>
              </a:p>
            </p:txBody>
          </p:sp>
          <p:sp>
            <p:nvSpPr>
              <p:cNvPr id="864275" name="Oval 1043"/>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lgn="ctr" eaLnBrk="0" hangingPunct="0">
                  <a:spcBef>
                    <a:spcPct val="50000"/>
                  </a:spcBef>
                  <a:defRPr/>
                </a:pPr>
                <a:endParaRPr lang="en-US"/>
              </a:p>
            </p:txBody>
          </p:sp>
          <p:sp>
            <p:nvSpPr>
              <p:cNvPr id="864276" name="Oval 1044"/>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lgn="ctr" eaLnBrk="0" hangingPunct="0">
                  <a:spcBef>
                    <a:spcPct val="50000"/>
                  </a:spcBef>
                  <a:defRPr/>
                </a:pPr>
                <a:endParaRPr lang="en-US"/>
              </a:p>
            </p:txBody>
          </p:sp>
          <p:sp>
            <p:nvSpPr>
              <p:cNvPr id="864277" name="Oval 1045"/>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lgn="ctr" eaLnBrk="0" hangingPunct="0">
                  <a:spcBef>
                    <a:spcPct val="50000"/>
                  </a:spcBef>
                  <a:defRPr/>
                </a:pPr>
                <a:endParaRPr lang="en-US"/>
              </a:p>
            </p:txBody>
          </p:sp>
          <p:sp>
            <p:nvSpPr>
              <p:cNvPr id="864278" name="Oval 1046"/>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lgn="ctr" eaLnBrk="0" hangingPunct="0">
                  <a:spcBef>
                    <a:spcPct val="50000"/>
                  </a:spcBef>
                  <a:defRPr/>
                </a:pPr>
                <a:endParaRPr lang="en-US"/>
              </a:p>
            </p:txBody>
          </p:sp>
          <p:sp>
            <p:nvSpPr>
              <p:cNvPr id="864279" name="Oval 1047"/>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lgn="ctr" eaLnBrk="0" hangingPunct="0">
                  <a:spcBef>
                    <a:spcPct val="50000"/>
                  </a:spcBef>
                  <a:defRPr/>
                </a:pPr>
                <a:endParaRPr lang="en-US"/>
              </a:p>
            </p:txBody>
          </p:sp>
          <p:sp>
            <p:nvSpPr>
              <p:cNvPr id="864280" name="Oval 1048"/>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lgn="ctr" eaLnBrk="0" hangingPunct="0">
                  <a:spcBef>
                    <a:spcPct val="50000"/>
                  </a:spcBef>
                  <a:defRPr/>
                </a:pPr>
                <a:endParaRPr lang="en-US"/>
              </a:p>
            </p:txBody>
          </p:sp>
          <p:sp>
            <p:nvSpPr>
              <p:cNvPr id="864281" name="Oval 1049"/>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lgn="ctr" eaLnBrk="0" hangingPunct="0">
                  <a:spcBef>
                    <a:spcPct val="50000"/>
                  </a:spcBef>
                  <a:defRPr/>
                </a:pPr>
                <a:endParaRPr lang="en-US"/>
              </a:p>
            </p:txBody>
          </p:sp>
          <p:sp>
            <p:nvSpPr>
              <p:cNvPr id="864282" name="Freeform 1050"/>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lgn="ctr" eaLnBrk="0" hangingPunct="0">
                  <a:spcBef>
                    <a:spcPct val="50000"/>
                  </a:spcBef>
                  <a:defRPr/>
                </a:pPr>
                <a:endParaRPr lang="en-US"/>
              </a:p>
            </p:txBody>
          </p:sp>
          <p:sp>
            <p:nvSpPr>
              <p:cNvPr id="864283" name="Freeform 1051"/>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lgn="ctr" eaLnBrk="0" hangingPunct="0">
                  <a:spcBef>
                    <a:spcPct val="50000"/>
                  </a:spcBef>
                  <a:defRPr/>
                </a:pPr>
                <a:endParaRPr lang="en-US"/>
              </a:p>
            </p:txBody>
          </p:sp>
          <p:sp>
            <p:nvSpPr>
              <p:cNvPr id="864284" name="Freeform 1052"/>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lgn="ctr" eaLnBrk="0" hangingPunct="0">
                  <a:spcBef>
                    <a:spcPct val="50000"/>
                  </a:spcBef>
                  <a:defRPr/>
                </a:pPr>
                <a:endParaRPr lang="en-US"/>
              </a:p>
            </p:txBody>
          </p:sp>
          <p:sp>
            <p:nvSpPr>
              <p:cNvPr id="864285" name="Freeform 1053"/>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lgn="ctr" eaLnBrk="0" hangingPunct="0">
                  <a:spcBef>
                    <a:spcPct val="50000"/>
                  </a:spcBef>
                  <a:defRPr/>
                </a:pPr>
                <a:endParaRPr lang="en-US"/>
              </a:p>
            </p:txBody>
          </p:sp>
          <p:sp>
            <p:nvSpPr>
              <p:cNvPr id="1078" name="Freeform 1054"/>
              <p:cNvSpPr>
                <a:spLocks/>
              </p:cNvSpPr>
              <p:nvPr/>
            </p:nvSpPr>
            <p:spPr bwMode="hidden">
              <a:xfrm>
                <a:off x="2068" y="3685"/>
                <a:ext cx="835" cy="150"/>
              </a:xfrm>
              <a:custGeom>
                <a:avLst/>
                <a:gdLst>
                  <a:gd name="T0" fmla="*/ 518 w 835"/>
                  <a:gd name="T1" fmla="*/ 18 h 150"/>
                  <a:gd name="T2" fmla="*/ 597 w 835"/>
                  <a:gd name="T3" fmla="*/ 24 h 150"/>
                  <a:gd name="T4" fmla="*/ 682 w 835"/>
                  <a:gd name="T5" fmla="*/ 30 h 150"/>
                  <a:gd name="T6" fmla="*/ 755 w 835"/>
                  <a:gd name="T7" fmla="*/ 42 h 150"/>
                  <a:gd name="T8" fmla="*/ 828 w 835"/>
                  <a:gd name="T9" fmla="*/ 60 h 150"/>
                  <a:gd name="T10" fmla="*/ 835 w 835"/>
                  <a:gd name="T11" fmla="*/ 42 h 150"/>
                  <a:gd name="T12" fmla="*/ 761 w 835"/>
                  <a:gd name="T13" fmla="*/ 24 h 150"/>
                  <a:gd name="T14" fmla="*/ 688 w 835"/>
                  <a:gd name="T15" fmla="*/ 12 h 150"/>
                  <a:gd name="T16" fmla="*/ 603 w 835"/>
                  <a:gd name="T17" fmla="*/ 6 h 150"/>
                  <a:gd name="T18" fmla="*/ 518 w 835"/>
                  <a:gd name="T19" fmla="*/ 0 h 150"/>
                  <a:gd name="T20" fmla="*/ 372 w 835"/>
                  <a:gd name="T21" fmla="*/ 12 h 150"/>
                  <a:gd name="T22" fmla="*/ 232 w 835"/>
                  <a:gd name="T23" fmla="*/ 36 h 150"/>
                  <a:gd name="T24" fmla="*/ 110 w 835"/>
                  <a:gd name="T25" fmla="*/ 78 h 150"/>
                  <a:gd name="T26" fmla="*/ 0 w 835"/>
                  <a:gd name="T27" fmla="*/ 132 h 150"/>
                  <a:gd name="T28" fmla="*/ 19 w 835"/>
                  <a:gd name="T29" fmla="*/ 150 h 150"/>
                  <a:gd name="T30" fmla="*/ 122 w 835"/>
                  <a:gd name="T31" fmla="*/ 96 h 150"/>
                  <a:gd name="T32" fmla="*/ 244 w 835"/>
                  <a:gd name="T33" fmla="*/ 54 h 150"/>
                  <a:gd name="T34" fmla="*/ 378 w 835"/>
                  <a:gd name="T35" fmla="*/ 30 h 150"/>
                  <a:gd name="T36" fmla="*/ 518 w 835"/>
                  <a:gd name="T37" fmla="*/ 18 h 150"/>
                  <a:gd name="T38" fmla="*/ 518 w 835"/>
                  <a:gd name="T39" fmla="*/ 18 h 15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9" name="Freeform 1055"/>
              <p:cNvSpPr>
                <a:spLocks/>
              </p:cNvSpPr>
              <p:nvPr/>
            </p:nvSpPr>
            <p:spPr bwMode="hidden">
              <a:xfrm>
                <a:off x="1867" y="3853"/>
                <a:ext cx="171" cy="461"/>
              </a:xfrm>
              <a:custGeom>
                <a:avLst/>
                <a:gdLst>
                  <a:gd name="T0" fmla="*/ 31 w 171"/>
                  <a:gd name="T1" fmla="*/ 263 h 461"/>
                  <a:gd name="T2" fmla="*/ 43 w 171"/>
                  <a:gd name="T3" fmla="*/ 191 h 461"/>
                  <a:gd name="T4" fmla="*/ 67 w 171"/>
                  <a:gd name="T5" fmla="*/ 131 h 461"/>
                  <a:gd name="T6" fmla="*/ 116 w 171"/>
                  <a:gd name="T7" fmla="*/ 72 h 461"/>
                  <a:gd name="T8" fmla="*/ 171 w 171"/>
                  <a:gd name="T9" fmla="*/ 18 h 461"/>
                  <a:gd name="T10" fmla="*/ 153 w 171"/>
                  <a:gd name="T11" fmla="*/ 0 h 461"/>
                  <a:gd name="T12" fmla="*/ 86 w 171"/>
                  <a:gd name="T13" fmla="*/ 60 h 461"/>
                  <a:gd name="T14" fmla="*/ 43 w 171"/>
                  <a:gd name="T15" fmla="*/ 120 h 461"/>
                  <a:gd name="T16" fmla="*/ 13 w 171"/>
                  <a:gd name="T17" fmla="*/ 191 h 461"/>
                  <a:gd name="T18" fmla="*/ 0 w 171"/>
                  <a:gd name="T19" fmla="*/ 263 h 461"/>
                  <a:gd name="T20" fmla="*/ 6 w 171"/>
                  <a:gd name="T21" fmla="*/ 317 h 461"/>
                  <a:gd name="T22" fmla="*/ 25 w 171"/>
                  <a:gd name="T23" fmla="*/ 365 h 461"/>
                  <a:gd name="T24" fmla="*/ 49 w 171"/>
                  <a:gd name="T25" fmla="*/ 413 h 461"/>
                  <a:gd name="T26" fmla="*/ 86 w 171"/>
                  <a:gd name="T27" fmla="*/ 461 h 461"/>
                  <a:gd name="T28" fmla="*/ 122 w 171"/>
                  <a:gd name="T29" fmla="*/ 461 h 461"/>
                  <a:gd name="T30" fmla="*/ 86 w 171"/>
                  <a:gd name="T31" fmla="*/ 413 h 461"/>
                  <a:gd name="T32" fmla="*/ 55 w 171"/>
                  <a:gd name="T33" fmla="*/ 365 h 461"/>
                  <a:gd name="T34" fmla="*/ 37 w 171"/>
                  <a:gd name="T35" fmla="*/ 317 h 461"/>
                  <a:gd name="T36" fmla="*/ 31 w 171"/>
                  <a:gd name="T37" fmla="*/ 263 h 461"/>
                  <a:gd name="T38" fmla="*/ 31 w 171"/>
                  <a:gd name="T39" fmla="*/ 263 h 46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64288" name="Freeform 1056"/>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lgn="ctr" eaLnBrk="0" hangingPunct="0">
                  <a:spcBef>
                    <a:spcPct val="50000"/>
                  </a:spcBef>
                  <a:defRPr/>
                </a:pPr>
                <a:endParaRPr lang="en-US"/>
              </a:p>
            </p:txBody>
          </p:sp>
          <p:sp>
            <p:nvSpPr>
              <p:cNvPr id="864289" name="Freeform 1057"/>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lgn="ctr" eaLnBrk="0" hangingPunct="0">
                  <a:spcBef>
                    <a:spcPct val="50000"/>
                  </a:spcBef>
                  <a:defRPr/>
                </a:pPr>
                <a:endParaRPr lang="en-US"/>
              </a:p>
            </p:txBody>
          </p:sp>
          <p:sp>
            <p:nvSpPr>
              <p:cNvPr id="864290" name="Freeform 1058"/>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lgn="ctr" eaLnBrk="0" hangingPunct="0">
                  <a:spcBef>
                    <a:spcPct val="50000"/>
                  </a:spcBef>
                  <a:defRPr/>
                </a:pPr>
                <a:endParaRPr lang="en-US"/>
              </a:p>
            </p:txBody>
          </p:sp>
          <p:sp>
            <p:nvSpPr>
              <p:cNvPr id="1083" name="Freeform 1059"/>
              <p:cNvSpPr>
                <a:spLocks/>
              </p:cNvSpPr>
              <p:nvPr/>
            </p:nvSpPr>
            <p:spPr bwMode="hidden">
              <a:xfrm>
                <a:off x="1776" y="3673"/>
                <a:ext cx="481" cy="641"/>
              </a:xfrm>
              <a:custGeom>
                <a:avLst/>
                <a:gdLst>
                  <a:gd name="T0" fmla="*/ 18 w 481"/>
                  <a:gd name="T1" fmla="*/ 443 h 641"/>
                  <a:gd name="T2" fmla="*/ 24 w 481"/>
                  <a:gd name="T3" fmla="*/ 371 h 641"/>
                  <a:gd name="T4" fmla="*/ 55 w 481"/>
                  <a:gd name="T5" fmla="*/ 305 h 641"/>
                  <a:gd name="T6" fmla="*/ 91 w 481"/>
                  <a:gd name="T7" fmla="*/ 246 h 641"/>
                  <a:gd name="T8" fmla="*/ 146 w 481"/>
                  <a:gd name="T9" fmla="*/ 186 h 641"/>
                  <a:gd name="T10" fmla="*/ 213 w 481"/>
                  <a:gd name="T11" fmla="*/ 132 h 641"/>
                  <a:gd name="T12" fmla="*/ 292 w 481"/>
                  <a:gd name="T13" fmla="*/ 84 h 641"/>
                  <a:gd name="T14" fmla="*/ 384 w 481"/>
                  <a:gd name="T15" fmla="*/ 48 h 641"/>
                  <a:gd name="T16" fmla="*/ 481 w 481"/>
                  <a:gd name="T17" fmla="*/ 12 h 641"/>
                  <a:gd name="T18" fmla="*/ 457 w 481"/>
                  <a:gd name="T19" fmla="*/ 0 h 641"/>
                  <a:gd name="T20" fmla="*/ 359 w 481"/>
                  <a:gd name="T21" fmla="*/ 36 h 641"/>
                  <a:gd name="T22" fmla="*/ 274 w 481"/>
                  <a:gd name="T23" fmla="*/ 78 h 641"/>
                  <a:gd name="T24" fmla="*/ 195 w 481"/>
                  <a:gd name="T25" fmla="*/ 126 h 641"/>
                  <a:gd name="T26" fmla="*/ 128 w 481"/>
                  <a:gd name="T27" fmla="*/ 180 h 641"/>
                  <a:gd name="T28" fmla="*/ 73 w 481"/>
                  <a:gd name="T29" fmla="*/ 240 h 641"/>
                  <a:gd name="T30" fmla="*/ 37 w 481"/>
                  <a:gd name="T31" fmla="*/ 305 h 641"/>
                  <a:gd name="T32" fmla="*/ 6 w 481"/>
                  <a:gd name="T33" fmla="*/ 371 h 641"/>
                  <a:gd name="T34" fmla="*/ 0 w 481"/>
                  <a:gd name="T35" fmla="*/ 443 h 641"/>
                  <a:gd name="T36" fmla="*/ 6 w 481"/>
                  <a:gd name="T37" fmla="*/ 497 h 641"/>
                  <a:gd name="T38" fmla="*/ 18 w 481"/>
                  <a:gd name="T39" fmla="*/ 545 h 641"/>
                  <a:gd name="T40" fmla="*/ 43 w 481"/>
                  <a:gd name="T41" fmla="*/ 593 h 641"/>
                  <a:gd name="T42" fmla="*/ 73 w 481"/>
                  <a:gd name="T43" fmla="*/ 641 h 641"/>
                  <a:gd name="T44" fmla="*/ 97 w 481"/>
                  <a:gd name="T45" fmla="*/ 641 h 641"/>
                  <a:gd name="T46" fmla="*/ 67 w 481"/>
                  <a:gd name="T47" fmla="*/ 593 h 641"/>
                  <a:gd name="T48" fmla="*/ 43 w 481"/>
                  <a:gd name="T49" fmla="*/ 545 h 641"/>
                  <a:gd name="T50" fmla="*/ 24 w 481"/>
                  <a:gd name="T51" fmla="*/ 497 h 641"/>
                  <a:gd name="T52" fmla="*/ 18 w 481"/>
                  <a:gd name="T53" fmla="*/ 443 h 641"/>
                  <a:gd name="T54" fmla="*/ 18 w 481"/>
                  <a:gd name="T55" fmla="*/ 443 h 64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035" name="Group 1060"/>
            <p:cNvGrpSpPr>
              <a:grpSpLocks/>
            </p:cNvGrpSpPr>
            <p:nvPr userDrawn="1"/>
          </p:nvGrpSpPr>
          <p:grpSpPr bwMode="auto">
            <a:xfrm>
              <a:off x="4128" y="3360"/>
              <a:ext cx="1351" cy="821"/>
              <a:chOff x="4128" y="3360"/>
              <a:chExt cx="1351" cy="821"/>
            </a:xfrm>
          </p:grpSpPr>
          <p:sp>
            <p:nvSpPr>
              <p:cNvPr id="864293" name="Freeform 1061"/>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lgn="ctr" eaLnBrk="0" hangingPunct="0">
                  <a:spcBef>
                    <a:spcPct val="50000"/>
                  </a:spcBef>
                  <a:defRPr/>
                </a:pPr>
                <a:endParaRPr lang="en-US"/>
              </a:p>
            </p:txBody>
          </p:sp>
          <p:sp>
            <p:nvSpPr>
              <p:cNvPr id="864294" name="Freeform 1062"/>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lgn="ctr" eaLnBrk="0" hangingPunct="0">
                  <a:spcBef>
                    <a:spcPct val="50000"/>
                  </a:spcBef>
                  <a:defRPr/>
                </a:pPr>
                <a:endParaRPr lang="en-US"/>
              </a:p>
            </p:txBody>
          </p:sp>
          <p:sp>
            <p:nvSpPr>
              <p:cNvPr id="864295" name="Freeform 1063"/>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lgn="ctr" eaLnBrk="0" hangingPunct="0">
                  <a:spcBef>
                    <a:spcPct val="50000"/>
                  </a:spcBef>
                  <a:defRPr/>
                </a:pPr>
                <a:endParaRPr lang="en-US"/>
              </a:p>
            </p:txBody>
          </p:sp>
          <p:sp>
            <p:nvSpPr>
              <p:cNvPr id="864296" name="Freeform 1064"/>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lgn="ctr" eaLnBrk="0" hangingPunct="0">
                  <a:spcBef>
                    <a:spcPct val="50000"/>
                  </a:spcBef>
                  <a:defRPr/>
                </a:pPr>
                <a:endParaRPr lang="en-US"/>
              </a:p>
            </p:txBody>
          </p:sp>
          <p:sp>
            <p:nvSpPr>
              <p:cNvPr id="864297" name="Freeform 1065"/>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lgn="ctr" eaLnBrk="0" hangingPunct="0">
                  <a:spcBef>
                    <a:spcPct val="50000"/>
                  </a:spcBef>
                  <a:defRPr/>
                </a:pPr>
                <a:endParaRPr lang="en-US"/>
              </a:p>
            </p:txBody>
          </p:sp>
          <p:sp>
            <p:nvSpPr>
              <p:cNvPr id="864298" name="Freeform 1066"/>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lgn="ctr" eaLnBrk="0" hangingPunct="0">
                  <a:spcBef>
                    <a:spcPct val="50000"/>
                  </a:spcBef>
                  <a:defRPr/>
                </a:pPr>
                <a:endParaRPr lang="en-US"/>
              </a:p>
            </p:txBody>
          </p:sp>
          <p:sp>
            <p:nvSpPr>
              <p:cNvPr id="864299" name="Freeform 1067"/>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lgn="ctr" eaLnBrk="0" hangingPunct="0">
                  <a:spcBef>
                    <a:spcPct val="50000"/>
                  </a:spcBef>
                  <a:defRPr/>
                </a:pPr>
                <a:endParaRPr lang="en-US"/>
              </a:p>
            </p:txBody>
          </p:sp>
          <p:sp>
            <p:nvSpPr>
              <p:cNvPr id="1056" name="Freeform 1068"/>
              <p:cNvSpPr>
                <a:spLocks/>
              </p:cNvSpPr>
              <p:nvPr/>
            </p:nvSpPr>
            <p:spPr bwMode="hidden">
              <a:xfrm>
                <a:off x="4445" y="3552"/>
                <a:ext cx="717" cy="431"/>
              </a:xfrm>
              <a:custGeom>
                <a:avLst/>
                <a:gdLst>
                  <a:gd name="T0" fmla="*/ 693 w 717"/>
                  <a:gd name="T1" fmla="*/ 216 h 431"/>
                  <a:gd name="T2" fmla="*/ 687 w 717"/>
                  <a:gd name="T3" fmla="*/ 257 h 431"/>
                  <a:gd name="T4" fmla="*/ 669 w 717"/>
                  <a:gd name="T5" fmla="*/ 293 h 431"/>
                  <a:gd name="T6" fmla="*/ 633 w 717"/>
                  <a:gd name="T7" fmla="*/ 329 h 431"/>
                  <a:gd name="T8" fmla="*/ 598 w 717"/>
                  <a:gd name="T9" fmla="*/ 359 h 431"/>
                  <a:gd name="T10" fmla="*/ 544 w 717"/>
                  <a:gd name="T11" fmla="*/ 383 h 431"/>
                  <a:gd name="T12" fmla="*/ 490 w 717"/>
                  <a:gd name="T13" fmla="*/ 401 h 431"/>
                  <a:gd name="T14" fmla="*/ 424 w 717"/>
                  <a:gd name="T15" fmla="*/ 413 h 431"/>
                  <a:gd name="T16" fmla="*/ 359 w 717"/>
                  <a:gd name="T17" fmla="*/ 419 h 431"/>
                  <a:gd name="T18" fmla="*/ 293 w 717"/>
                  <a:gd name="T19" fmla="*/ 413 h 431"/>
                  <a:gd name="T20" fmla="*/ 227 w 717"/>
                  <a:gd name="T21" fmla="*/ 401 h 431"/>
                  <a:gd name="T22" fmla="*/ 173 w 717"/>
                  <a:gd name="T23" fmla="*/ 383 h 431"/>
                  <a:gd name="T24" fmla="*/ 119 w 717"/>
                  <a:gd name="T25" fmla="*/ 359 h 431"/>
                  <a:gd name="T26" fmla="*/ 84 w 717"/>
                  <a:gd name="T27" fmla="*/ 329 h 431"/>
                  <a:gd name="T28" fmla="*/ 48 w 717"/>
                  <a:gd name="T29" fmla="*/ 293 h 431"/>
                  <a:gd name="T30" fmla="*/ 30 w 717"/>
                  <a:gd name="T31" fmla="*/ 257 h 431"/>
                  <a:gd name="T32" fmla="*/ 24 w 717"/>
                  <a:gd name="T33" fmla="*/ 216 h 431"/>
                  <a:gd name="T34" fmla="*/ 30 w 717"/>
                  <a:gd name="T35" fmla="*/ 174 h 431"/>
                  <a:gd name="T36" fmla="*/ 48 w 717"/>
                  <a:gd name="T37" fmla="*/ 138 h 431"/>
                  <a:gd name="T38" fmla="*/ 84 w 717"/>
                  <a:gd name="T39" fmla="*/ 102 h 431"/>
                  <a:gd name="T40" fmla="*/ 119 w 717"/>
                  <a:gd name="T41" fmla="*/ 72 h 431"/>
                  <a:gd name="T42" fmla="*/ 173 w 717"/>
                  <a:gd name="T43" fmla="*/ 48 h 431"/>
                  <a:gd name="T44" fmla="*/ 227 w 717"/>
                  <a:gd name="T45" fmla="*/ 30 h 431"/>
                  <a:gd name="T46" fmla="*/ 293 w 717"/>
                  <a:gd name="T47" fmla="*/ 18 h 431"/>
                  <a:gd name="T48" fmla="*/ 359 w 717"/>
                  <a:gd name="T49" fmla="*/ 12 h 431"/>
                  <a:gd name="T50" fmla="*/ 418 w 717"/>
                  <a:gd name="T51" fmla="*/ 18 h 431"/>
                  <a:gd name="T52" fmla="*/ 478 w 717"/>
                  <a:gd name="T53" fmla="*/ 30 h 431"/>
                  <a:gd name="T54" fmla="*/ 532 w 717"/>
                  <a:gd name="T55" fmla="*/ 48 h 431"/>
                  <a:gd name="T56" fmla="*/ 580 w 717"/>
                  <a:gd name="T57" fmla="*/ 66 h 431"/>
                  <a:gd name="T58" fmla="*/ 586 w 717"/>
                  <a:gd name="T59" fmla="*/ 48 h 431"/>
                  <a:gd name="T60" fmla="*/ 478 w 717"/>
                  <a:gd name="T61" fmla="*/ 12 h 431"/>
                  <a:gd name="T62" fmla="*/ 418 w 717"/>
                  <a:gd name="T63" fmla="*/ 6 h 431"/>
                  <a:gd name="T64" fmla="*/ 359 w 717"/>
                  <a:gd name="T65" fmla="*/ 0 h 431"/>
                  <a:gd name="T66" fmla="*/ 287 w 717"/>
                  <a:gd name="T67" fmla="*/ 6 h 431"/>
                  <a:gd name="T68" fmla="*/ 221 w 717"/>
                  <a:gd name="T69" fmla="*/ 18 h 431"/>
                  <a:gd name="T70" fmla="*/ 161 w 717"/>
                  <a:gd name="T71" fmla="*/ 36 h 431"/>
                  <a:gd name="T72" fmla="*/ 107 w 717"/>
                  <a:gd name="T73" fmla="*/ 66 h 431"/>
                  <a:gd name="T74" fmla="*/ 60 w 717"/>
                  <a:gd name="T75" fmla="*/ 96 h 431"/>
                  <a:gd name="T76" fmla="*/ 30 w 717"/>
                  <a:gd name="T77" fmla="*/ 132 h 431"/>
                  <a:gd name="T78" fmla="*/ 6 w 717"/>
                  <a:gd name="T79" fmla="*/ 174 h 431"/>
                  <a:gd name="T80" fmla="*/ 0 w 717"/>
                  <a:gd name="T81" fmla="*/ 216 h 431"/>
                  <a:gd name="T82" fmla="*/ 6 w 717"/>
                  <a:gd name="T83" fmla="*/ 257 h 431"/>
                  <a:gd name="T84" fmla="*/ 30 w 717"/>
                  <a:gd name="T85" fmla="*/ 299 h 431"/>
                  <a:gd name="T86" fmla="*/ 60 w 717"/>
                  <a:gd name="T87" fmla="*/ 335 h 431"/>
                  <a:gd name="T88" fmla="*/ 107 w 717"/>
                  <a:gd name="T89" fmla="*/ 371 h 431"/>
                  <a:gd name="T90" fmla="*/ 161 w 717"/>
                  <a:gd name="T91" fmla="*/ 395 h 431"/>
                  <a:gd name="T92" fmla="*/ 221 w 717"/>
                  <a:gd name="T93" fmla="*/ 413 h 431"/>
                  <a:gd name="T94" fmla="*/ 287 w 717"/>
                  <a:gd name="T95" fmla="*/ 425 h 431"/>
                  <a:gd name="T96" fmla="*/ 359 w 717"/>
                  <a:gd name="T97" fmla="*/ 431 h 431"/>
                  <a:gd name="T98" fmla="*/ 430 w 717"/>
                  <a:gd name="T99" fmla="*/ 425 h 431"/>
                  <a:gd name="T100" fmla="*/ 496 w 717"/>
                  <a:gd name="T101" fmla="*/ 413 h 431"/>
                  <a:gd name="T102" fmla="*/ 562 w 717"/>
                  <a:gd name="T103" fmla="*/ 395 h 431"/>
                  <a:gd name="T104" fmla="*/ 610 w 717"/>
                  <a:gd name="T105" fmla="*/ 371 h 431"/>
                  <a:gd name="T106" fmla="*/ 657 w 717"/>
                  <a:gd name="T107" fmla="*/ 335 h 431"/>
                  <a:gd name="T108" fmla="*/ 687 w 717"/>
                  <a:gd name="T109" fmla="*/ 299 h 431"/>
                  <a:gd name="T110" fmla="*/ 711 w 717"/>
                  <a:gd name="T111" fmla="*/ 257 h 431"/>
                  <a:gd name="T112" fmla="*/ 717 w 717"/>
                  <a:gd name="T113" fmla="*/ 216 h 431"/>
                  <a:gd name="T114" fmla="*/ 717 w 717"/>
                  <a:gd name="T115" fmla="*/ 204 h 431"/>
                  <a:gd name="T116" fmla="*/ 711 w 717"/>
                  <a:gd name="T117" fmla="*/ 192 h 431"/>
                  <a:gd name="T118" fmla="*/ 687 w 717"/>
                  <a:gd name="T119" fmla="*/ 198 h 431"/>
                  <a:gd name="T120" fmla="*/ 693 w 717"/>
                  <a:gd name="T121" fmla="*/ 210 h 431"/>
                  <a:gd name="T122" fmla="*/ 693 w 717"/>
                  <a:gd name="T123" fmla="*/ 216 h 431"/>
                  <a:gd name="T124" fmla="*/ 693 w 717"/>
                  <a:gd name="T125" fmla="*/ 216 h 43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64301" name="Freeform 1069"/>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lgn="ctr" eaLnBrk="0" hangingPunct="0">
                  <a:spcBef>
                    <a:spcPct val="50000"/>
                  </a:spcBef>
                  <a:defRPr/>
                </a:pPr>
                <a:endParaRPr lang="en-US"/>
              </a:p>
            </p:txBody>
          </p:sp>
          <p:sp>
            <p:nvSpPr>
              <p:cNvPr id="864302" name="Freeform 1070"/>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lgn="ctr" eaLnBrk="0" hangingPunct="0">
                  <a:spcBef>
                    <a:spcPct val="50000"/>
                  </a:spcBef>
                  <a:defRPr/>
                </a:pPr>
                <a:endParaRPr lang="en-US"/>
              </a:p>
            </p:txBody>
          </p:sp>
          <p:sp>
            <p:nvSpPr>
              <p:cNvPr id="864303" name="Freeform 1071"/>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lgn="ctr" eaLnBrk="0" hangingPunct="0">
                  <a:spcBef>
                    <a:spcPct val="50000"/>
                  </a:spcBef>
                  <a:defRPr/>
                </a:pPr>
                <a:endParaRPr lang="en-US"/>
              </a:p>
            </p:txBody>
          </p:sp>
          <p:sp>
            <p:nvSpPr>
              <p:cNvPr id="864304" name="Oval 1072"/>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lgn="ctr" eaLnBrk="0" hangingPunct="0">
                  <a:spcBef>
                    <a:spcPct val="50000"/>
                  </a:spcBef>
                  <a:defRPr/>
                </a:pPr>
                <a:endParaRPr lang="en-US"/>
              </a:p>
            </p:txBody>
          </p:sp>
          <p:sp>
            <p:nvSpPr>
              <p:cNvPr id="864305" name="Oval 1073"/>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lgn="ctr" eaLnBrk="0" hangingPunct="0">
                  <a:spcBef>
                    <a:spcPct val="50000"/>
                  </a:spcBef>
                  <a:defRPr/>
                </a:pPr>
                <a:endParaRPr lang="en-US"/>
              </a:p>
            </p:txBody>
          </p:sp>
          <p:sp>
            <p:nvSpPr>
              <p:cNvPr id="864306" name="Oval 1074"/>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lgn="ctr" eaLnBrk="0" hangingPunct="0">
                  <a:spcBef>
                    <a:spcPct val="50000"/>
                  </a:spcBef>
                  <a:defRPr/>
                </a:pPr>
                <a:endParaRPr lang="en-US"/>
              </a:p>
            </p:txBody>
          </p:sp>
          <p:sp>
            <p:nvSpPr>
              <p:cNvPr id="864307" name="Oval 1075"/>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lgn="ctr" eaLnBrk="0" hangingPunct="0">
                  <a:spcBef>
                    <a:spcPct val="50000"/>
                  </a:spcBef>
                  <a:defRPr/>
                </a:pPr>
                <a:endParaRPr lang="en-US"/>
              </a:p>
            </p:txBody>
          </p:sp>
          <p:sp>
            <p:nvSpPr>
              <p:cNvPr id="864308" name="Oval 1076"/>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lgn="ctr" eaLnBrk="0" hangingPunct="0">
                  <a:spcBef>
                    <a:spcPct val="50000"/>
                  </a:spcBef>
                  <a:defRPr/>
                </a:pPr>
                <a:endParaRPr lang="en-US"/>
              </a:p>
            </p:txBody>
          </p:sp>
          <p:sp>
            <p:nvSpPr>
              <p:cNvPr id="864309" name="Oval 1077"/>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lgn="ctr" eaLnBrk="0" hangingPunct="0">
                  <a:spcBef>
                    <a:spcPct val="50000"/>
                  </a:spcBef>
                  <a:defRPr/>
                </a:pPr>
                <a:endParaRPr lang="en-US"/>
              </a:p>
            </p:txBody>
          </p:sp>
        </p:grpSp>
        <p:grpSp>
          <p:nvGrpSpPr>
            <p:cNvPr id="1036" name="Group 1078"/>
            <p:cNvGrpSpPr>
              <a:grpSpLocks/>
            </p:cNvGrpSpPr>
            <p:nvPr userDrawn="1"/>
          </p:nvGrpSpPr>
          <p:grpSpPr bwMode="auto">
            <a:xfrm>
              <a:off x="5280" y="3024"/>
              <a:ext cx="425" cy="258"/>
              <a:chOff x="5280" y="3024"/>
              <a:chExt cx="425" cy="258"/>
            </a:xfrm>
          </p:grpSpPr>
          <p:sp>
            <p:nvSpPr>
              <p:cNvPr id="1037" name="Freeform 1079"/>
              <p:cNvSpPr>
                <a:spLocks/>
              </p:cNvSpPr>
              <p:nvPr/>
            </p:nvSpPr>
            <p:spPr bwMode="hidden">
              <a:xfrm>
                <a:off x="5280" y="3186"/>
                <a:ext cx="383" cy="96"/>
              </a:xfrm>
              <a:custGeom>
                <a:avLst/>
                <a:gdLst>
                  <a:gd name="T0" fmla="*/ 211 w 382"/>
                  <a:gd name="T1" fmla="*/ 96 h 96"/>
                  <a:gd name="T2" fmla="*/ 143 w 382"/>
                  <a:gd name="T3" fmla="*/ 90 h 96"/>
                  <a:gd name="T4" fmla="*/ 83 w 382"/>
                  <a:gd name="T5" fmla="*/ 66 h 96"/>
                  <a:gd name="T6" fmla="*/ 35 w 382"/>
                  <a:gd name="T7" fmla="*/ 36 h 96"/>
                  <a:gd name="T8" fmla="*/ 6 w 382"/>
                  <a:gd name="T9" fmla="*/ 0 h 96"/>
                  <a:gd name="T10" fmla="*/ 0 w 382"/>
                  <a:gd name="T11" fmla="*/ 6 h 96"/>
                  <a:gd name="T12" fmla="*/ 29 w 382"/>
                  <a:gd name="T13" fmla="*/ 42 h 96"/>
                  <a:gd name="T14" fmla="*/ 77 w 382"/>
                  <a:gd name="T15" fmla="*/ 72 h 96"/>
                  <a:gd name="T16" fmla="*/ 137 w 382"/>
                  <a:gd name="T17" fmla="*/ 90 h 96"/>
                  <a:gd name="T18" fmla="*/ 211 w 382"/>
                  <a:gd name="T19" fmla="*/ 96 h 96"/>
                  <a:gd name="T20" fmla="*/ 265 w 382"/>
                  <a:gd name="T21" fmla="*/ 90 h 96"/>
                  <a:gd name="T22" fmla="*/ 313 w 382"/>
                  <a:gd name="T23" fmla="*/ 84 h 96"/>
                  <a:gd name="T24" fmla="*/ 354 w 382"/>
                  <a:gd name="T25" fmla="*/ 66 h 96"/>
                  <a:gd name="T26" fmla="*/ 384 w 382"/>
                  <a:gd name="T27" fmla="*/ 42 h 96"/>
                  <a:gd name="T28" fmla="*/ 378 w 382"/>
                  <a:gd name="T29" fmla="*/ 42 h 96"/>
                  <a:gd name="T30" fmla="*/ 348 w 382"/>
                  <a:gd name="T31" fmla="*/ 66 h 96"/>
                  <a:gd name="T32" fmla="*/ 307 w 382"/>
                  <a:gd name="T33" fmla="*/ 78 h 96"/>
                  <a:gd name="T34" fmla="*/ 265 w 382"/>
                  <a:gd name="T35" fmla="*/ 90 h 96"/>
                  <a:gd name="T36" fmla="*/ 211 w 382"/>
                  <a:gd name="T37" fmla="*/ 96 h 96"/>
                  <a:gd name="T38" fmla="*/ 211 w 382"/>
                  <a:gd name="T39" fmla="*/ 96 h 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8" name="Freeform 1080"/>
              <p:cNvSpPr>
                <a:spLocks/>
              </p:cNvSpPr>
              <p:nvPr/>
            </p:nvSpPr>
            <p:spPr bwMode="hidden">
              <a:xfrm>
                <a:off x="5315" y="3024"/>
                <a:ext cx="258" cy="54"/>
              </a:xfrm>
              <a:custGeom>
                <a:avLst/>
                <a:gdLst>
                  <a:gd name="T0" fmla="*/ 174 w 258"/>
                  <a:gd name="T1" fmla="*/ 0 h 54"/>
                  <a:gd name="T2" fmla="*/ 216 w 258"/>
                  <a:gd name="T3" fmla="*/ 6 h 54"/>
                  <a:gd name="T4" fmla="*/ 258 w 258"/>
                  <a:gd name="T5" fmla="*/ 12 h 54"/>
                  <a:gd name="T6" fmla="*/ 252 w 258"/>
                  <a:gd name="T7" fmla="*/ 6 h 54"/>
                  <a:gd name="T8" fmla="*/ 216 w 258"/>
                  <a:gd name="T9" fmla="*/ 0 h 54"/>
                  <a:gd name="T10" fmla="*/ 174 w 258"/>
                  <a:gd name="T11" fmla="*/ 0 h 54"/>
                  <a:gd name="T12" fmla="*/ 120 w 258"/>
                  <a:gd name="T13" fmla="*/ 6 h 54"/>
                  <a:gd name="T14" fmla="*/ 78 w 258"/>
                  <a:gd name="T15" fmla="*/ 12 h 54"/>
                  <a:gd name="T16" fmla="*/ 36 w 258"/>
                  <a:gd name="T17" fmla="*/ 30 h 54"/>
                  <a:gd name="T18" fmla="*/ 0 w 258"/>
                  <a:gd name="T19" fmla="*/ 48 h 54"/>
                  <a:gd name="T20" fmla="*/ 6 w 258"/>
                  <a:gd name="T21" fmla="*/ 54 h 54"/>
                  <a:gd name="T22" fmla="*/ 36 w 258"/>
                  <a:gd name="T23" fmla="*/ 36 h 54"/>
                  <a:gd name="T24" fmla="*/ 78 w 258"/>
                  <a:gd name="T25" fmla="*/ 18 h 54"/>
                  <a:gd name="T26" fmla="*/ 120 w 258"/>
                  <a:gd name="T27" fmla="*/ 6 h 54"/>
                  <a:gd name="T28" fmla="*/ 174 w 258"/>
                  <a:gd name="T29" fmla="*/ 0 h 54"/>
                  <a:gd name="T30" fmla="*/ 174 w 258"/>
                  <a:gd name="T31" fmla="*/ 0 h 5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9" name="Freeform 1081"/>
              <p:cNvSpPr>
                <a:spLocks/>
              </p:cNvSpPr>
              <p:nvPr/>
            </p:nvSpPr>
            <p:spPr bwMode="hidden">
              <a:xfrm>
                <a:off x="5645" y="3066"/>
                <a:ext cx="60" cy="156"/>
              </a:xfrm>
              <a:custGeom>
                <a:avLst/>
                <a:gdLst>
                  <a:gd name="T0" fmla="*/ 54 w 60"/>
                  <a:gd name="T1" fmla="*/ 90 h 156"/>
                  <a:gd name="T2" fmla="*/ 48 w 60"/>
                  <a:gd name="T3" fmla="*/ 126 h 156"/>
                  <a:gd name="T4" fmla="*/ 24 w 60"/>
                  <a:gd name="T5" fmla="*/ 156 h 156"/>
                  <a:gd name="T6" fmla="*/ 30 w 60"/>
                  <a:gd name="T7" fmla="*/ 156 h 156"/>
                  <a:gd name="T8" fmla="*/ 54 w 60"/>
                  <a:gd name="T9" fmla="*/ 126 h 156"/>
                  <a:gd name="T10" fmla="*/ 60 w 60"/>
                  <a:gd name="T11" fmla="*/ 90 h 156"/>
                  <a:gd name="T12" fmla="*/ 54 w 60"/>
                  <a:gd name="T13" fmla="*/ 66 h 156"/>
                  <a:gd name="T14" fmla="*/ 48 w 60"/>
                  <a:gd name="T15" fmla="*/ 42 h 156"/>
                  <a:gd name="T16" fmla="*/ 30 w 60"/>
                  <a:gd name="T17" fmla="*/ 18 h 156"/>
                  <a:gd name="T18" fmla="*/ 6 w 60"/>
                  <a:gd name="T19" fmla="*/ 0 h 156"/>
                  <a:gd name="T20" fmla="*/ 0 w 60"/>
                  <a:gd name="T21" fmla="*/ 6 h 156"/>
                  <a:gd name="T22" fmla="*/ 24 w 60"/>
                  <a:gd name="T23" fmla="*/ 24 h 156"/>
                  <a:gd name="T24" fmla="*/ 42 w 60"/>
                  <a:gd name="T25" fmla="*/ 42 h 156"/>
                  <a:gd name="T26" fmla="*/ 48 w 60"/>
                  <a:gd name="T27" fmla="*/ 66 h 156"/>
                  <a:gd name="T28" fmla="*/ 54 w 60"/>
                  <a:gd name="T29" fmla="*/ 90 h 156"/>
                  <a:gd name="T30" fmla="*/ 54 w 60"/>
                  <a:gd name="T31" fmla="*/ 90 h 15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0" name="Freeform 1082"/>
              <p:cNvSpPr>
                <a:spLocks/>
              </p:cNvSpPr>
              <p:nvPr/>
            </p:nvSpPr>
            <p:spPr bwMode="hidden">
              <a:xfrm>
                <a:off x="5375" y="3246"/>
                <a:ext cx="192" cy="18"/>
              </a:xfrm>
              <a:custGeom>
                <a:avLst/>
                <a:gdLst>
                  <a:gd name="T0" fmla="*/ 114 w 192"/>
                  <a:gd name="T1" fmla="*/ 12 h 18"/>
                  <a:gd name="T2" fmla="*/ 72 w 192"/>
                  <a:gd name="T3" fmla="*/ 6 h 18"/>
                  <a:gd name="T4" fmla="*/ 30 w 192"/>
                  <a:gd name="T5" fmla="*/ 0 h 18"/>
                  <a:gd name="T6" fmla="*/ 0 w 192"/>
                  <a:gd name="T7" fmla="*/ 0 h 18"/>
                  <a:gd name="T8" fmla="*/ 54 w 192"/>
                  <a:gd name="T9" fmla="*/ 12 h 18"/>
                  <a:gd name="T10" fmla="*/ 114 w 192"/>
                  <a:gd name="T11" fmla="*/ 18 h 18"/>
                  <a:gd name="T12" fmla="*/ 156 w 192"/>
                  <a:gd name="T13" fmla="*/ 18 h 18"/>
                  <a:gd name="T14" fmla="*/ 192 w 192"/>
                  <a:gd name="T15" fmla="*/ 12 h 18"/>
                  <a:gd name="T16" fmla="*/ 186 w 192"/>
                  <a:gd name="T17" fmla="*/ 0 h 18"/>
                  <a:gd name="T18" fmla="*/ 150 w 192"/>
                  <a:gd name="T19" fmla="*/ 6 h 18"/>
                  <a:gd name="T20" fmla="*/ 114 w 192"/>
                  <a:gd name="T21" fmla="*/ 12 h 18"/>
                  <a:gd name="T22" fmla="*/ 114 w 192"/>
                  <a:gd name="T23" fmla="*/ 12 h 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1" name="Freeform 1083"/>
              <p:cNvSpPr>
                <a:spLocks/>
              </p:cNvSpPr>
              <p:nvPr/>
            </p:nvSpPr>
            <p:spPr bwMode="hidden">
              <a:xfrm>
                <a:off x="5304" y="3042"/>
                <a:ext cx="161" cy="186"/>
              </a:xfrm>
              <a:custGeom>
                <a:avLst/>
                <a:gdLst>
                  <a:gd name="T0" fmla="*/ 11 w 161"/>
                  <a:gd name="T1" fmla="*/ 114 h 186"/>
                  <a:gd name="T2" fmla="*/ 17 w 161"/>
                  <a:gd name="T3" fmla="*/ 96 h 186"/>
                  <a:gd name="T4" fmla="*/ 23 w 161"/>
                  <a:gd name="T5" fmla="*/ 78 h 186"/>
                  <a:gd name="T6" fmla="*/ 53 w 161"/>
                  <a:gd name="T7" fmla="*/ 42 h 186"/>
                  <a:gd name="T8" fmla="*/ 101 w 161"/>
                  <a:gd name="T9" fmla="*/ 18 h 186"/>
                  <a:gd name="T10" fmla="*/ 155 w 161"/>
                  <a:gd name="T11" fmla="*/ 6 h 186"/>
                  <a:gd name="T12" fmla="*/ 161 w 161"/>
                  <a:gd name="T13" fmla="*/ 0 h 186"/>
                  <a:gd name="T14" fmla="*/ 95 w 161"/>
                  <a:gd name="T15" fmla="*/ 12 h 186"/>
                  <a:gd name="T16" fmla="*/ 47 w 161"/>
                  <a:gd name="T17" fmla="*/ 36 h 186"/>
                  <a:gd name="T18" fmla="*/ 11 w 161"/>
                  <a:gd name="T19" fmla="*/ 72 h 186"/>
                  <a:gd name="T20" fmla="*/ 5 w 161"/>
                  <a:gd name="T21" fmla="*/ 90 h 186"/>
                  <a:gd name="T22" fmla="*/ 0 w 161"/>
                  <a:gd name="T23" fmla="*/ 114 h 186"/>
                  <a:gd name="T24" fmla="*/ 11 w 161"/>
                  <a:gd name="T25" fmla="*/ 150 h 186"/>
                  <a:gd name="T26" fmla="*/ 23 w 161"/>
                  <a:gd name="T27" fmla="*/ 168 h 186"/>
                  <a:gd name="T28" fmla="*/ 41 w 161"/>
                  <a:gd name="T29" fmla="*/ 186 h 186"/>
                  <a:gd name="T30" fmla="*/ 65 w 161"/>
                  <a:gd name="T31" fmla="*/ 186 h 186"/>
                  <a:gd name="T32" fmla="*/ 41 w 161"/>
                  <a:gd name="T33" fmla="*/ 168 h 186"/>
                  <a:gd name="T34" fmla="*/ 23 w 161"/>
                  <a:gd name="T35" fmla="*/ 150 h 186"/>
                  <a:gd name="T36" fmla="*/ 17 w 161"/>
                  <a:gd name="T37" fmla="*/ 132 h 186"/>
                  <a:gd name="T38" fmla="*/ 11 w 161"/>
                  <a:gd name="T39" fmla="*/ 114 h 186"/>
                  <a:gd name="T40" fmla="*/ 11 w 161"/>
                  <a:gd name="T41" fmla="*/ 114 h 1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2" name="Freeform 1084"/>
              <p:cNvSpPr>
                <a:spLocks/>
              </p:cNvSpPr>
              <p:nvPr/>
            </p:nvSpPr>
            <p:spPr bwMode="hidden">
              <a:xfrm>
                <a:off x="5489" y="3042"/>
                <a:ext cx="186" cy="210"/>
              </a:xfrm>
              <a:custGeom>
                <a:avLst/>
                <a:gdLst>
                  <a:gd name="T0" fmla="*/ 0 w 185"/>
                  <a:gd name="T1" fmla="*/ 6 h 210"/>
                  <a:gd name="T2" fmla="*/ 66 w 185"/>
                  <a:gd name="T3" fmla="*/ 12 h 210"/>
                  <a:gd name="T4" fmla="*/ 121 w 185"/>
                  <a:gd name="T5" fmla="*/ 36 h 210"/>
                  <a:gd name="T6" fmla="*/ 157 w 185"/>
                  <a:gd name="T7" fmla="*/ 72 h 210"/>
                  <a:gd name="T8" fmla="*/ 163 w 185"/>
                  <a:gd name="T9" fmla="*/ 90 h 210"/>
                  <a:gd name="T10" fmla="*/ 169 w 185"/>
                  <a:gd name="T11" fmla="*/ 114 h 210"/>
                  <a:gd name="T12" fmla="*/ 163 w 185"/>
                  <a:gd name="T13" fmla="*/ 138 h 210"/>
                  <a:gd name="T14" fmla="*/ 151 w 185"/>
                  <a:gd name="T15" fmla="*/ 162 h 210"/>
                  <a:gd name="T16" fmla="*/ 121 w 185"/>
                  <a:gd name="T17" fmla="*/ 180 h 210"/>
                  <a:gd name="T18" fmla="*/ 90 w 185"/>
                  <a:gd name="T19" fmla="*/ 198 h 210"/>
                  <a:gd name="T20" fmla="*/ 98 w 185"/>
                  <a:gd name="T21" fmla="*/ 210 h 210"/>
                  <a:gd name="T22" fmla="*/ 133 w 185"/>
                  <a:gd name="T23" fmla="*/ 192 h 210"/>
                  <a:gd name="T24" fmla="*/ 163 w 185"/>
                  <a:gd name="T25" fmla="*/ 168 h 210"/>
                  <a:gd name="T26" fmla="*/ 181 w 185"/>
                  <a:gd name="T27" fmla="*/ 144 h 210"/>
                  <a:gd name="T28" fmla="*/ 187 w 185"/>
                  <a:gd name="T29" fmla="*/ 114 h 210"/>
                  <a:gd name="T30" fmla="*/ 181 w 185"/>
                  <a:gd name="T31" fmla="*/ 90 h 210"/>
                  <a:gd name="T32" fmla="*/ 175 w 185"/>
                  <a:gd name="T33" fmla="*/ 66 h 210"/>
                  <a:gd name="T34" fmla="*/ 157 w 185"/>
                  <a:gd name="T35" fmla="*/ 48 h 210"/>
                  <a:gd name="T36" fmla="*/ 133 w 185"/>
                  <a:gd name="T37" fmla="*/ 30 h 210"/>
                  <a:gd name="T38" fmla="*/ 72 w 185"/>
                  <a:gd name="T39" fmla="*/ 6 h 210"/>
                  <a:gd name="T40" fmla="*/ 0 w 185"/>
                  <a:gd name="T41" fmla="*/ 0 h 210"/>
                  <a:gd name="T42" fmla="*/ 0 w 185"/>
                  <a:gd name="T43" fmla="*/ 6 h 210"/>
                  <a:gd name="T44" fmla="*/ 0 w 185"/>
                  <a:gd name="T45" fmla="*/ 6 h 210"/>
                  <a:gd name="T46" fmla="*/ 0 w 185"/>
                  <a:gd name="T47" fmla="*/ 6 h 21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3" name="Freeform 1085"/>
              <p:cNvSpPr>
                <a:spLocks noEditPoints="1"/>
              </p:cNvSpPr>
              <p:nvPr/>
            </p:nvSpPr>
            <p:spPr bwMode="hidden">
              <a:xfrm>
                <a:off x="5345" y="3058"/>
                <a:ext cx="299" cy="186"/>
              </a:xfrm>
              <a:custGeom>
                <a:avLst/>
                <a:gdLst>
                  <a:gd name="T0" fmla="*/ 150 w 299"/>
                  <a:gd name="T1" fmla="*/ 0 h 186"/>
                  <a:gd name="T2" fmla="*/ 90 w 299"/>
                  <a:gd name="T3" fmla="*/ 6 h 186"/>
                  <a:gd name="T4" fmla="*/ 42 w 299"/>
                  <a:gd name="T5" fmla="*/ 30 h 186"/>
                  <a:gd name="T6" fmla="*/ 12 w 299"/>
                  <a:gd name="T7" fmla="*/ 54 h 186"/>
                  <a:gd name="T8" fmla="*/ 6 w 299"/>
                  <a:gd name="T9" fmla="*/ 72 h 186"/>
                  <a:gd name="T10" fmla="*/ 0 w 299"/>
                  <a:gd name="T11" fmla="*/ 90 h 186"/>
                  <a:gd name="T12" fmla="*/ 6 w 299"/>
                  <a:gd name="T13" fmla="*/ 108 h 186"/>
                  <a:gd name="T14" fmla="*/ 12 w 299"/>
                  <a:gd name="T15" fmla="*/ 126 h 186"/>
                  <a:gd name="T16" fmla="*/ 42 w 299"/>
                  <a:gd name="T17" fmla="*/ 156 h 186"/>
                  <a:gd name="T18" fmla="*/ 90 w 299"/>
                  <a:gd name="T19" fmla="*/ 180 h 186"/>
                  <a:gd name="T20" fmla="*/ 150 w 299"/>
                  <a:gd name="T21" fmla="*/ 186 h 186"/>
                  <a:gd name="T22" fmla="*/ 209 w 299"/>
                  <a:gd name="T23" fmla="*/ 180 h 186"/>
                  <a:gd name="T24" fmla="*/ 257 w 299"/>
                  <a:gd name="T25" fmla="*/ 156 h 186"/>
                  <a:gd name="T26" fmla="*/ 287 w 299"/>
                  <a:gd name="T27" fmla="*/ 126 h 186"/>
                  <a:gd name="T28" fmla="*/ 299 w 299"/>
                  <a:gd name="T29" fmla="*/ 108 h 186"/>
                  <a:gd name="T30" fmla="*/ 299 w 299"/>
                  <a:gd name="T31" fmla="*/ 90 h 186"/>
                  <a:gd name="T32" fmla="*/ 299 w 299"/>
                  <a:gd name="T33" fmla="*/ 72 h 186"/>
                  <a:gd name="T34" fmla="*/ 287 w 299"/>
                  <a:gd name="T35" fmla="*/ 54 h 186"/>
                  <a:gd name="T36" fmla="*/ 257 w 299"/>
                  <a:gd name="T37" fmla="*/ 30 h 186"/>
                  <a:gd name="T38" fmla="*/ 209 w 299"/>
                  <a:gd name="T39" fmla="*/ 6 h 186"/>
                  <a:gd name="T40" fmla="*/ 150 w 299"/>
                  <a:gd name="T41" fmla="*/ 0 h 186"/>
                  <a:gd name="T42" fmla="*/ 150 w 299"/>
                  <a:gd name="T43" fmla="*/ 0 h 186"/>
                  <a:gd name="T44" fmla="*/ 150 w 299"/>
                  <a:gd name="T45" fmla="*/ 180 h 186"/>
                  <a:gd name="T46" fmla="*/ 96 w 299"/>
                  <a:gd name="T47" fmla="*/ 174 h 186"/>
                  <a:gd name="T48" fmla="*/ 48 w 299"/>
                  <a:gd name="T49" fmla="*/ 156 h 186"/>
                  <a:gd name="T50" fmla="*/ 18 w 299"/>
                  <a:gd name="T51" fmla="*/ 126 h 186"/>
                  <a:gd name="T52" fmla="*/ 12 w 299"/>
                  <a:gd name="T53" fmla="*/ 108 h 186"/>
                  <a:gd name="T54" fmla="*/ 6 w 299"/>
                  <a:gd name="T55" fmla="*/ 90 h 186"/>
                  <a:gd name="T56" fmla="*/ 12 w 299"/>
                  <a:gd name="T57" fmla="*/ 72 h 186"/>
                  <a:gd name="T58" fmla="*/ 18 w 299"/>
                  <a:gd name="T59" fmla="*/ 54 h 186"/>
                  <a:gd name="T60" fmla="*/ 48 w 299"/>
                  <a:gd name="T61" fmla="*/ 30 h 186"/>
                  <a:gd name="T62" fmla="*/ 96 w 299"/>
                  <a:gd name="T63" fmla="*/ 12 h 186"/>
                  <a:gd name="T64" fmla="*/ 150 w 299"/>
                  <a:gd name="T65" fmla="*/ 6 h 186"/>
                  <a:gd name="T66" fmla="*/ 203 w 299"/>
                  <a:gd name="T67" fmla="*/ 12 h 186"/>
                  <a:gd name="T68" fmla="*/ 251 w 299"/>
                  <a:gd name="T69" fmla="*/ 30 h 186"/>
                  <a:gd name="T70" fmla="*/ 281 w 299"/>
                  <a:gd name="T71" fmla="*/ 54 h 186"/>
                  <a:gd name="T72" fmla="*/ 293 w 299"/>
                  <a:gd name="T73" fmla="*/ 72 h 186"/>
                  <a:gd name="T74" fmla="*/ 293 w 299"/>
                  <a:gd name="T75" fmla="*/ 90 h 186"/>
                  <a:gd name="T76" fmla="*/ 293 w 299"/>
                  <a:gd name="T77" fmla="*/ 108 h 186"/>
                  <a:gd name="T78" fmla="*/ 281 w 299"/>
                  <a:gd name="T79" fmla="*/ 126 h 186"/>
                  <a:gd name="T80" fmla="*/ 251 w 299"/>
                  <a:gd name="T81" fmla="*/ 156 h 186"/>
                  <a:gd name="T82" fmla="*/ 203 w 299"/>
                  <a:gd name="T83" fmla="*/ 174 h 186"/>
                  <a:gd name="T84" fmla="*/ 150 w 299"/>
                  <a:gd name="T85" fmla="*/ 180 h 186"/>
                  <a:gd name="T86" fmla="*/ 150 w 299"/>
                  <a:gd name="T87" fmla="*/ 180 h 18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044" name="Group 1086"/>
              <p:cNvGrpSpPr>
                <a:grpSpLocks/>
              </p:cNvGrpSpPr>
              <p:nvPr/>
            </p:nvGrpSpPr>
            <p:grpSpPr bwMode="auto">
              <a:xfrm>
                <a:off x="5381" y="3085"/>
                <a:ext cx="227" cy="132"/>
                <a:chOff x="5381" y="3085"/>
                <a:chExt cx="227" cy="132"/>
              </a:xfrm>
            </p:grpSpPr>
            <p:sp>
              <p:nvSpPr>
                <p:cNvPr id="1045" name="Oval 1087"/>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b="1">
                      <a:solidFill>
                        <a:srgbClr val="FF0000"/>
                      </a:solidFill>
                      <a:latin typeface="Arial" charset="0"/>
                    </a:defRPr>
                  </a:lvl1pPr>
                  <a:lvl2pPr marL="742950" indent="-285750" eaLnBrk="0" hangingPunct="0">
                    <a:defRPr sz="2400" b="1">
                      <a:solidFill>
                        <a:srgbClr val="FF0000"/>
                      </a:solidFill>
                      <a:latin typeface="Arial" charset="0"/>
                    </a:defRPr>
                  </a:lvl2pPr>
                  <a:lvl3pPr marL="1143000" indent="-228600" eaLnBrk="0" hangingPunct="0">
                    <a:defRPr sz="2400" b="1">
                      <a:solidFill>
                        <a:srgbClr val="FF0000"/>
                      </a:solidFill>
                      <a:latin typeface="Arial" charset="0"/>
                    </a:defRPr>
                  </a:lvl3pPr>
                  <a:lvl4pPr marL="1600200" indent="-228600" eaLnBrk="0" hangingPunct="0">
                    <a:defRPr sz="2400" b="1">
                      <a:solidFill>
                        <a:srgbClr val="FF0000"/>
                      </a:solidFill>
                      <a:latin typeface="Arial" charset="0"/>
                    </a:defRPr>
                  </a:lvl4pPr>
                  <a:lvl5pPr marL="2057400" indent="-228600" eaLnBrk="0" hangingPunct="0">
                    <a:defRPr sz="2400" b="1">
                      <a:solidFill>
                        <a:srgbClr val="FF0000"/>
                      </a:solidFill>
                      <a:latin typeface="Arial" charset="0"/>
                    </a:defRPr>
                  </a:lvl5pPr>
                  <a:lvl6pPr marL="2514600" indent="-228600" eaLnBrk="0" fontAlgn="base" hangingPunct="0">
                    <a:spcBef>
                      <a:spcPct val="0"/>
                    </a:spcBef>
                    <a:spcAft>
                      <a:spcPct val="0"/>
                    </a:spcAft>
                    <a:defRPr sz="2400" b="1">
                      <a:solidFill>
                        <a:srgbClr val="FF0000"/>
                      </a:solidFill>
                      <a:latin typeface="Arial" charset="0"/>
                    </a:defRPr>
                  </a:lvl6pPr>
                  <a:lvl7pPr marL="2971800" indent="-228600" eaLnBrk="0" fontAlgn="base" hangingPunct="0">
                    <a:spcBef>
                      <a:spcPct val="0"/>
                    </a:spcBef>
                    <a:spcAft>
                      <a:spcPct val="0"/>
                    </a:spcAft>
                    <a:defRPr sz="2400" b="1">
                      <a:solidFill>
                        <a:srgbClr val="FF0000"/>
                      </a:solidFill>
                      <a:latin typeface="Arial" charset="0"/>
                    </a:defRPr>
                  </a:lvl7pPr>
                  <a:lvl8pPr marL="3429000" indent="-228600" eaLnBrk="0" fontAlgn="base" hangingPunct="0">
                    <a:spcBef>
                      <a:spcPct val="0"/>
                    </a:spcBef>
                    <a:spcAft>
                      <a:spcPct val="0"/>
                    </a:spcAft>
                    <a:defRPr sz="2400" b="1">
                      <a:solidFill>
                        <a:srgbClr val="FF0000"/>
                      </a:solidFill>
                      <a:latin typeface="Arial" charset="0"/>
                    </a:defRPr>
                  </a:lvl8pPr>
                  <a:lvl9pPr marL="3886200" indent="-228600" eaLnBrk="0" fontAlgn="base" hangingPunct="0">
                    <a:spcBef>
                      <a:spcPct val="0"/>
                    </a:spcBef>
                    <a:spcAft>
                      <a:spcPct val="0"/>
                    </a:spcAft>
                    <a:defRPr sz="2400" b="1">
                      <a:solidFill>
                        <a:srgbClr val="FF0000"/>
                      </a:solidFill>
                      <a:latin typeface="Arial" charset="0"/>
                    </a:defRPr>
                  </a:lvl9pPr>
                </a:lstStyle>
                <a:p>
                  <a:pPr algn="ctr">
                    <a:spcBef>
                      <a:spcPct val="50000"/>
                    </a:spcBef>
                    <a:defRPr/>
                  </a:pPr>
                  <a:endParaRPr lang="en-US" altLang="en-US" smtClean="0"/>
                </a:p>
              </p:txBody>
            </p:sp>
            <p:sp>
              <p:nvSpPr>
                <p:cNvPr id="1046" name="Oval 1088"/>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b="1">
                      <a:solidFill>
                        <a:srgbClr val="FF0000"/>
                      </a:solidFill>
                      <a:latin typeface="Arial" charset="0"/>
                    </a:defRPr>
                  </a:lvl1pPr>
                  <a:lvl2pPr marL="742950" indent="-285750" eaLnBrk="0" hangingPunct="0">
                    <a:defRPr sz="2400" b="1">
                      <a:solidFill>
                        <a:srgbClr val="FF0000"/>
                      </a:solidFill>
                      <a:latin typeface="Arial" charset="0"/>
                    </a:defRPr>
                  </a:lvl2pPr>
                  <a:lvl3pPr marL="1143000" indent="-228600" eaLnBrk="0" hangingPunct="0">
                    <a:defRPr sz="2400" b="1">
                      <a:solidFill>
                        <a:srgbClr val="FF0000"/>
                      </a:solidFill>
                      <a:latin typeface="Arial" charset="0"/>
                    </a:defRPr>
                  </a:lvl3pPr>
                  <a:lvl4pPr marL="1600200" indent="-228600" eaLnBrk="0" hangingPunct="0">
                    <a:defRPr sz="2400" b="1">
                      <a:solidFill>
                        <a:srgbClr val="FF0000"/>
                      </a:solidFill>
                      <a:latin typeface="Arial" charset="0"/>
                    </a:defRPr>
                  </a:lvl4pPr>
                  <a:lvl5pPr marL="2057400" indent="-228600" eaLnBrk="0" hangingPunct="0">
                    <a:defRPr sz="2400" b="1">
                      <a:solidFill>
                        <a:srgbClr val="FF0000"/>
                      </a:solidFill>
                      <a:latin typeface="Arial" charset="0"/>
                    </a:defRPr>
                  </a:lvl5pPr>
                  <a:lvl6pPr marL="2514600" indent="-228600" eaLnBrk="0" fontAlgn="base" hangingPunct="0">
                    <a:spcBef>
                      <a:spcPct val="0"/>
                    </a:spcBef>
                    <a:spcAft>
                      <a:spcPct val="0"/>
                    </a:spcAft>
                    <a:defRPr sz="2400" b="1">
                      <a:solidFill>
                        <a:srgbClr val="FF0000"/>
                      </a:solidFill>
                      <a:latin typeface="Arial" charset="0"/>
                    </a:defRPr>
                  </a:lvl6pPr>
                  <a:lvl7pPr marL="2971800" indent="-228600" eaLnBrk="0" fontAlgn="base" hangingPunct="0">
                    <a:spcBef>
                      <a:spcPct val="0"/>
                    </a:spcBef>
                    <a:spcAft>
                      <a:spcPct val="0"/>
                    </a:spcAft>
                    <a:defRPr sz="2400" b="1">
                      <a:solidFill>
                        <a:srgbClr val="FF0000"/>
                      </a:solidFill>
                      <a:latin typeface="Arial" charset="0"/>
                    </a:defRPr>
                  </a:lvl7pPr>
                  <a:lvl8pPr marL="3429000" indent="-228600" eaLnBrk="0" fontAlgn="base" hangingPunct="0">
                    <a:spcBef>
                      <a:spcPct val="0"/>
                    </a:spcBef>
                    <a:spcAft>
                      <a:spcPct val="0"/>
                    </a:spcAft>
                    <a:defRPr sz="2400" b="1">
                      <a:solidFill>
                        <a:srgbClr val="FF0000"/>
                      </a:solidFill>
                      <a:latin typeface="Arial" charset="0"/>
                    </a:defRPr>
                  </a:lvl8pPr>
                  <a:lvl9pPr marL="3886200" indent="-228600" eaLnBrk="0" fontAlgn="base" hangingPunct="0">
                    <a:spcBef>
                      <a:spcPct val="0"/>
                    </a:spcBef>
                    <a:spcAft>
                      <a:spcPct val="0"/>
                    </a:spcAft>
                    <a:defRPr sz="2400" b="1">
                      <a:solidFill>
                        <a:srgbClr val="FF0000"/>
                      </a:solidFill>
                      <a:latin typeface="Arial" charset="0"/>
                    </a:defRPr>
                  </a:lvl9pPr>
                </a:lstStyle>
                <a:p>
                  <a:pPr algn="ctr">
                    <a:spcBef>
                      <a:spcPct val="50000"/>
                    </a:spcBef>
                    <a:defRPr/>
                  </a:pPr>
                  <a:endParaRPr lang="en-US" altLang="en-US" smtClean="0"/>
                </a:p>
              </p:txBody>
            </p:sp>
            <p:sp>
              <p:nvSpPr>
                <p:cNvPr id="1047" name="Oval 1089"/>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b="1">
                      <a:solidFill>
                        <a:srgbClr val="FF0000"/>
                      </a:solidFill>
                      <a:latin typeface="Arial" charset="0"/>
                    </a:defRPr>
                  </a:lvl1pPr>
                  <a:lvl2pPr marL="742950" indent="-285750" eaLnBrk="0" hangingPunct="0">
                    <a:defRPr sz="2400" b="1">
                      <a:solidFill>
                        <a:srgbClr val="FF0000"/>
                      </a:solidFill>
                      <a:latin typeface="Arial" charset="0"/>
                    </a:defRPr>
                  </a:lvl2pPr>
                  <a:lvl3pPr marL="1143000" indent="-228600" eaLnBrk="0" hangingPunct="0">
                    <a:defRPr sz="2400" b="1">
                      <a:solidFill>
                        <a:srgbClr val="FF0000"/>
                      </a:solidFill>
                      <a:latin typeface="Arial" charset="0"/>
                    </a:defRPr>
                  </a:lvl3pPr>
                  <a:lvl4pPr marL="1600200" indent="-228600" eaLnBrk="0" hangingPunct="0">
                    <a:defRPr sz="2400" b="1">
                      <a:solidFill>
                        <a:srgbClr val="FF0000"/>
                      </a:solidFill>
                      <a:latin typeface="Arial" charset="0"/>
                    </a:defRPr>
                  </a:lvl4pPr>
                  <a:lvl5pPr marL="2057400" indent="-228600" eaLnBrk="0" hangingPunct="0">
                    <a:defRPr sz="2400" b="1">
                      <a:solidFill>
                        <a:srgbClr val="FF0000"/>
                      </a:solidFill>
                      <a:latin typeface="Arial" charset="0"/>
                    </a:defRPr>
                  </a:lvl5pPr>
                  <a:lvl6pPr marL="2514600" indent="-228600" eaLnBrk="0" fontAlgn="base" hangingPunct="0">
                    <a:spcBef>
                      <a:spcPct val="0"/>
                    </a:spcBef>
                    <a:spcAft>
                      <a:spcPct val="0"/>
                    </a:spcAft>
                    <a:defRPr sz="2400" b="1">
                      <a:solidFill>
                        <a:srgbClr val="FF0000"/>
                      </a:solidFill>
                      <a:latin typeface="Arial" charset="0"/>
                    </a:defRPr>
                  </a:lvl6pPr>
                  <a:lvl7pPr marL="2971800" indent="-228600" eaLnBrk="0" fontAlgn="base" hangingPunct="0">
                    <a:spcBef>
                      <a:spcPct val="0"/>
                    </a:spcBef>
                    <a:spcAft>
                      <a:spcPct val="0"/>
                    </a:spcAft>
                    <a:defRPr sz="2400" b="1">
                      <a:solidFill>
                        <a:srgbClr val="FF0000"/>
                      </a:solidFill>
                      <a:latin typeface="Arial" charset="0"/>
                    </a:defRPr>
                  </a:lvl7pPr>
                  <a:lvl8pPr marL="3429000" indent="-228600" eaLnBrk="0" fontAlgn="base" hangingPunct="0">
                    <a:spcBef>
                      <a:spcPct val="0"/>
                    </a:spcBef>
                    <a:spcAft>
                      <a:spcPct val="0"/>
                    </a:spcAft>
                    <a:defRPr sz="2400" b="1">
                      <a:solidFill>
                        <a:srgbClr val="FF0000"/>
                      </a:solidFill>
                      <a:latin typeface="Arial" charset="0"/>
                    </a:defRPr>
                  </a:lvl8pPr>
                  <a:lvl9pPr marL="3886200" indent="-228600" eaLnBrk="0" fontAlgn="base" hangingPunct="0">
                    <a:spcBef>
                      <a:spcPct val="0"/>
                    </a:spcBef>
                    <a:spcAft>
                      <a:spcPct val="0"/>
                    </a:spcAft>
                    <a:defRPr sz="2400" b="1">
                      <a:solidFill>
                        <a:srgbClr val="FF0000"/>
                      </a:solidFill>
                      <a:latin typeface="Arial" charset="0"/>
                    </a:defRPr>
                  </a:lvl9pPr>
                </a:lstStyle>
                <a:p>
                  <a:pPr algn="ctr">
                    <a:spcBef>
                      <a:spcPct val="50000"/>
                    </a:spcBef>
                    <a:defRPr/>
                  </a:pPr>
                  <a:endParaRPr lang="en-US" altLang="en-US" smtClean="0"/>
                </a:p>
              </p:txBody>
            </p:sp>
            <p:sp>
              <p:nvSpPr>
                <p:cNvPr id="1048" name="Oval 1090"/>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b="1">
                      <a:solidFill>
                        <a:srgbClr val="FF0000"/>
                      </a:solidFill>
                      <a:latin typeface="Arial" charset="0"/>
                    </a:defRPr>
                  </a:lvl1pPr>
                  <a:lvl2pPr marL="742950" indent="-285750" eaLnBrk="0" hangingPunct="0">
                    <a:defRPr sz="2400" b="1">
                      <a:solidFill>
                        <a:srgbClr val="FF0000"/>
                      </a:solidFill>
                      <a:latin typeface="Arial" charset="0"/>
                    </a:defRPr>
                  </a:lvl2pPr>
                  <a:lvl3pPr marL="1143000" indent="-228600" eaLnBrk="0" hangingPunct="0">
                    <a:defRPr sz="2400" b="1">
                      <a:solidFill>
                        <a:srgbClr val="FF0000"/>
                      </a:solidFill>
                      <a:latin typeface="Arial" charset="0"/>
                    </a:defRPr>
                  </a:lvl3pPr>
                  <a:lvl4pPr marL="1600200" indent="-228600" eaLnBrk="0" hangingPunct="0">
                    <a:defRPr sz="2400" b="1">
                      <a:solidFill>
                        <a:srgbClr val="FF0000"/>
                      </a:solidFill>
                      <a:latin typeface="Arial" charset="0"/>
                    </a:defRPr>
                  </a:lvl4pPr>
                  <a:lvl5pPr marL="2057400" indent="-228600" eaLnBrk="0" hangingPunct="0">
                    <a:defRPr sz="2400" b="1">
                      <a:solidFill>
                        <a:srgbClr val="FF0000"/>
                      </a:solidFill>
                      <a:latin typeface="Arial" charset="0"/>
                    </a:defRPr>
                  </a:lvl5pPr>
                  <a:lvl6pPr marL="2514600" indent="-228600" eaLnBrk="0" fontAlgn="base" hangingPunct="0">
                    <a:spcBef>
                      <a:spcPct val="0"/>
                    </a:spcBef>
                    <a:spcAft>
                      <a:spcPct val="0"/>
                    </a:spcAft>
                    <a:defRPr sz="2400" b="1">
                      <a:solidFill>
                        <a:srgbClr val="FF0000"/>
                      </a:solidFill>
                      <a:latin typeface="Arial" charset="0"/>
                    </a:defRPr>
                  </a:lvl6pPr>
                  <a:lvl7pPr marL="2971800" indent="-228600" eaLnBrk="0" fontAlgn="base" hangingPunct="0">
                    <a:spcBef>
                      <a:spcPct val="0"/>
                    </a:spcBef>
                    <a:spcAft>
                      <a:spcPct val="0"/>
                    </a:spcAft>
                    <a:defRPr sz="2400" b="1">
                      <a:solidFill>
                        <a:srgbClr val="FF0000"/>
                      </a:solidFill>
                      <a:latin typeface="Arial" charset="0"/>
                    </a:defRPr>
                  </a:lvl7pPr>
                  <a:lvl8pPr marL="3429000" indent="-228600" eaLnBrk="0" fontAlgn="base" hangingPunct="0">
                    <a:spcBef>
                      <a:spcPct val="0"/>
                    </a:spcBef>
                    <a:spcAft>
                      <a:spcPct val="0"/>
                    </a:spcAft>
                    <a:defRPr sz="2400" b="1">
                      <a:solidFill>
                        <a:srgbClr val="FF0000"/>
                      </a:solidFill>
                      <a:latin typeface="Arial" charset="0"/>
                    </a:defRPr>
                  </a:lvl8pPr>
                  <a:lvl9pPr marL="3886200" indent="-228600" eaLnBrk="0" fontAlgn="base" hangingPunct="0">
                    <a:spcBef>
                      <a:spcPct val="0"/>
                    </a:spcBef>
                    <a:spcAft>
                      <a:spcPct val="0"/>
                    </a:spcAft>
                    <a:defRPr sz="2400" b="1">
                      <a:solidFill>
                        <a:srgbClr val="FF0000"/>
                      </a:solidFill>
                      <a:latin typeface="Arial" charset="0"/>
                    </a:defRPr>
                  </a:lvl9pPr>
                </a:lstStyle>
                <a:p>
                  <a:pPr algn="ctr">
                    <a:spcBef>
                      <a:spcPct val="50000"/>
                    </a:spcBef>
                    <a:defRPr/>
                  </a:pPr>
                  <a:endParaRPr lang="en-US" altLang="en-US" smtClean="0"/>
                </a:p>
              </p:txBody>
            </p:sp>
          </p:grpSp>
        </p:grpSp>
      </p:grpSp>
      <p:sp>
        <p:nvSpPr>
          <p:cNvPr id="1028" name="Rectangle 1091"/>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bodyPr>
          <a:lstStyle/>
          <a:p>
            <a:pPr lvl="0"/>
            <a:r>
              <a:rPr lang="en-US" altLang="en-US" smtClean="0"/>
              <a:t>Click to edit Master title style</a:t>
            </a:r>
          </a:p>
        </p:txBody>
      </p:sp>
      <p:sp>
        <p:nvSpPr>
          <p:cNvPr id="864324" name="Rectangle 1092"/>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64326" name="Rectangle 1094"/>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spcBef>
                <a:spcPct val="0"/>
              </a:spcBef>
              <a:defRPr sz="1400" b="0">
                <a:solidFill>
                  <a:schemeClr val="tx1"/>
                </a:solidFill>
                <a:effectLst>
                  <a:outerShdw blurRad="38100" dist="38100" dir="2700000" algn="tl">
                    <a:srgbClr val="000000"/>
                  </a:outerShdw>
                </a:effectLst>
                <a:latin typeface="Arial" charset="0"/>
              </a:defRPr>
            </a:lvl1pPr>
          </a:lstStyle>
          <a:p>
            <a:pPr>
              <a:defRPr/>
            </a:pPr>
            <a:r>
              <a:rPr lang="en-US" smtClean="0"/>
              <a:t>Course or Event Title</a:t>
            </a:r>
            <a:endParaRPr lang="en-US"/>
          </a:p>
        </p:txBody>
      </p:sp>
      <p:sp>
        <p:nvSpPr>
          <p:cNvPr id="864327" name="Rectangle 1095"/>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spcBef>
                <a:spcPct val="0"/>
              </a:spcBef>
              <a:defRPr sz="1400" b="0">
                <a:solidFill>
                  <a:schemeClr val="tx1"/>
                </a:solidFill>
                <a:effectLst>
                  <a:outerShdw blurRad="38100" dist="38100" dir="2700000" algn="tl">
                    <a:srgbClr val="000000"/>
                  </a:outerShdw>
                </a:effectLst>
                <a:latin typeface="Arial" charset="0"/>
              </a:defRPr>
            </a:lvl1pPr>
          </a:lstStyle>
          <a:p>
            <a:pPr>
              <a:defRPr/>
            </a:pPr>
            <a:fld id="{8A3DE6FB-B5FC-49FB-8313-E7D6AAC408B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97"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 id="2147483895" r:id="rId10"/>
    <p:sldLayoutId id="2147483896" r:id="rId11"/>
    <p:sldLayoutId id="2147483898"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sz="4400" b="1">
          <a:solidFill>
            <a:schemeClr val="tx2"/>
          </a:solidFill>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Ø"/>
        <a:defRPr sz="32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pitchFamily="2" charset="2"/>
        <a:buChar char="l"/>
        <a:defRPr sz="2400" b="1">
          <a:solidFill>
            <a:schemeClr val="tx1"/>
          </a:solidFill>
          <a:latin typeface="+mn-lt"/>
        </a:defRPr>
      </a:lvl2pPr>
      <a:lvl3pPr marL="1143000" indent="-228600" algn="l" rtl="0" eaLnBrk="0" fontAlgn="base" hangingPunct="0">
        <a:spcBef>
          <a:spcPct val="20000"/>
        </a:spcBef>
        <a:spcAft>
          <a:spcPct val="0"/>
        </a:spcAft>
        <a:buClr>
          <a:schemeClr val="accent2"/>
        </a:buClr>
        <a:buChar char="•"/>
        <a:defRPr sz="2000" b="1">
          <a:solidFill>
            <a:schemeClr val="tx1"/>
          </a:solidFill>
          <a:latin typeface="+mn-lt"/>
        </a:defRPr>
      </a:lvl3pPr>
      <a:lvl4pPr marL="1600200" indent="-228600" algn="l" rtl="0" eaLnBrk="0" fontAlgn="base" hangingPunct="0">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4.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vmlDrawing" Target="../drawings/vmlDrawing3.vml"/><Relationship Id="rId5" Type="http://schemas.openxmlformats.org/officeDocument/2006/relationships/image" Target="../media/image5.emf"/><Relationship Id="rId4" Type="http://schemas.openxmlformats.org/officeDocument/2006/relationships/oleObject" Target="../embeddings/oleObject3.bin"/></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ctrTitle"/>
          </p:nvPr>
        </p:nvSpPr>
        <p:spPr>
          <a:xfrm>
            <a:off x="657936" y="2514600"/>
            <a:ext cx="7772400" cy="1470025"/>
          </a:xfrm>
        </p:spPr>
        <p:txBody>
          <a:bodyPr/>
          <a:lstStyle/>
          <a:p>
            <a:r>
              <a:rPr lang="en-US" b="1" dirty="0" smtClean="0"/>
              <a:t>WinSLAMM v 10.1</a:t>
            </a:r>
            <a:br>
              <a:rPr lang="en-US" b="1" dirty="0" smtClean="0"/>
            </a:br>
            <a:r>
              <a:rPr lang="en-US" b="1" dirty="0" smtClean="0"/>
              <a:t>Control Practice Cost Analysis/Batch Processor</a:t>
            </a:r>
            <a:endParaRPr lang="en-US" b="1" dirty="0"/>
          </a:p>
        </p:txBody>
      </p:sp>
      <p:sp>
        <p:nvSpPr>
          <p:cNvPr id="4" name="Slide Number Placeholder 3"/>
          <p:cNvSpPr>
            <a:spLocks noGrp="1"/>
          </p:cNvSpPr>
          <p:nvPr>
            <p:ph type="sldNum" sz="quarter" idx="12"/>
          </p:nvPr>
        </p:nvSpPr>
        <p:spPr/>
        <p:txBody>
          <a:bodyPr/>
          <a:lstStyle/>
          <a:p>
            <a:pPr>
              <a:defRPr/>
            </a:pPr>
            <a:fld id="{920F58FC-C82D-4154-B10C-C8986B8E236D}" type="slidenum">
              <a:rPr lang="en-US" smtClean="0"/>
              <a:pPr>
                <a:defRPr/>
              </a:pPr>
              <a:t>1</a:t>
            </a:fld>
            <a:endParaRPr lang="en-US" dirty="0"/>
          </a:p>
        </p:txBody>
      </p:sp>
      <p:pic>
        <p:nvPicPr>
          <p:cNvPr id="6"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28950" y="381000"/>
            <a:ext cx="3086100" cy="162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8"/>
          <p:cNvSpPr txBox="1">
            <a:spLocks noChangeArrowheads="1"/>
          </p:cNvSpPr>
          <p:nvPr/>
        </p:nvSpPr>
        <p:spPr bwMode="auto">
          <a:xfrm>
            <a:off x="723900" y="4725988"/>
            <a:ext cx="7696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pitchFamily="34" charset="0"/>
              </a:defRPr>
            </a:lvl1pPr>
            <a:lvl2pPr marL="742950" indent="-285750" eaLnBrk="0" hangingPunct="0">
              <a:defRPr sz="4800">
                <a:solidFill>
                  <a:schemeClr val="tx1"/>
                </a:solidFill>
                <a:latin typeface="Arial" pitchFamily="34" charset="0"/>
              </a:defRPr>
            </a:lvl2pPr>
            <a:lvl3pPr marL="1143000" indent="-228600" eaLnBrk="0" hangingPunct="0">
              <a:defRPr sz="4800">
                <a:solidFill>
                  <a:schemeClr val="tx1"/>
                </a:solidFill>
                <a:latin typeface="Arial" pitchFamily="34" charset="0"/>
              </a:defRPr>
            </a:lvl3pPr>
            <a:lvl4pPr marL="1600200" indent="-228600" eaLnBrk="0" hangingPunct="0">
              <a:defRPr sz="4800">
                <a:solidFill>
                  <a:schemeClr val="tx1"/>
                </a:solidFill>
                <a:latin typeface="Arial" pitchFamily="34" charset="0"/>
              </a:defRPr>
            </a:lvl4pPr>
            <a:lvl5pPr marL="2057400" indent="-228600" eaLnBrk="0" hangingPunct="0">
              <a:defRPr sz="4800">
                <a:solidFill>
                  <a:schemeClr val="tx1"/>
                </a:solidFill>
                <a:latin typeface="Arial" pitchFamily="34" charset="0"/>
              </a:defRPr>
            </a:lvl5pPr>
            <a:lvl6pPr marL="2514600" indent="-228600" eaLnBrk="0" fontAlgn="base" hangingPunct="0">
              <a:spcBef>
                <a:spcPct val="0"/>
              </a:spcBef>
              <a:spcAft>
                <a:spcPct val="0"/>
              </a:spcAft>
              <a:defRPr sz="4800">
                <a:solidFill>
                  <a:schemeClr val="tx1"/>
                </a:solidFill>
                <a:latin typeface="Arial" pitchFamily="34" charset="0"/>
              </a:defRPr>
            </a:lvl6pPr>
            <a:lvl7pPr marL="2971800" indent="-228600" eaLnBrk="0" fontAlgn="base" hangingPunct="0">
              <a:spcBef>
                <a:spcPct val="0"/>
              </a:spcBef>
              <a:spcAft>
                <a:spcPct val="0"/>
              </a:spcAft>
              <a:defRPr sz="4800">
                <a:solidFill>
                  <a:schemeClr val="tx1"/>
                </a:solidFill>
                <a:latin typeface="Arial" pitchFamily="34" charset="0"/>
              </a:defRPr>
            </a:lvl7pPr>
            <a:lvl8pPr marL="3429000" indent="-228600" eaLnBrk="0" fontAlgn="base" hangingPunct="0">
              <a:spcBef>
                <a:spcPct val="0"/>
              </a:spcBef>
              <a:spcAft>
                <a:spcPct val="0"/>
              </a:spcAft>
              <a:defRPr sz="4800">
                <a:solidFill>
                  <a:schemeClr val="tx1"/>
                </a:solidFill>
                <a:latin typeface="Arial" pitchFamily="34" charset="0"/>
              </a:defRPr>
            </a:lvl8pPr>
            <a:lvl9pPr marL="3886200" indent="-228600" eaLnBrk="0" fontAlgn="base" hangingPunct="0">
              <a:spcBef>
                <a:spcPct val="0"/>
              </a:spcBef>
              <a:spcAft>
                <a:spcPct val="0"/>
              </a:spcAft>
              <a:defRPr sz="4800">
                <a:solidFill>
                  <a:schemeClr val="tx1"/>
                </a:solidFill>
                <a:latin typeface="Arial" pitchFamily="34" charset="0"/>
              </a:defRPr>
            </a:lvl9pPr>
          </a:lstStyle>
          <a:p>
            <a:pPr algn="ctr" eaLnBrk="1" hangingPunct="1"/>
            <a:r>
              <a:rPr lang="en-US" altLang="en-US" sz="2000" dirty="0">
                <a:latin typeface="Calibri" pitchFamily="34" charset="0"/>
                <a:ea typeface="Calibri" pitchFamily="34" charset="0"/>
                <a:cs typeface="Calibri" pitchFamily="34" charset="0"/>
              </a:rPr>
              <a:t>Using WinSLAMM v10 to Meet Urban Stormwater Management Goals</a:t>
            </a:r>
            <a:endParaRPr lang="en-US" altLang="en-US" sz="2000" dirty="0"/>
          </a:p>
        </p:txBody>
      </p:sp>
    </p:spTree>
    <p:extLst>
      <p:ext uri="{BB962C8B-B14F-4D97-AF65-F5344CB8AC3E}">
        <p14:creationId xmlns:p14="http://schemas.microsoft.com/office/powerpoint/2010/main" val="8124964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7214" y="0"/>
            <a:ext cx="9144000" cy="760412"/>
          </a:xfrm>
        </p:spPr>
        <p:txBody>
          <a:bodyPr/>
          <a:lstStyle/>
          <a:p>
            <a:pPr algn="l" eaLnBrk="1" hangingPunct="1"/>
            <a:r>
              <a:rPr lang="en-US" altLang="en-US" dirty="0" smtClean="0"/>
              <a:t>Sources of Cost Data</a:t>
            </a:r>
          </a:p>
        </p:txBody>
      </p:sp>
      <p:sp>
        <p:nvSpPr>
          <p:cNvPr id="12291" name="Rectangle 3"/>
          <p:cNvSpPr>
            <a:spLocks noGrp="1" noChangeArrowheads="1"/>
          </p:cNvSpPr>
          <p:nvPr>
            <p:ph type="body" sz="half" idx="1"/>
          </p:nvPr>
        </p:nvSpPr>
        <p:spPr>
          <a:xfrm>
            <a:off x="5275521" y="914400"/>
            <a:ext cx="3919870" cy="3657600"/>
          </a:xfrm>
        </p:spPr>
        <p:txBody>
          <a:bodyPr/>
          <a:lstStyle/>
          <a:p>
            <a:pPr eaLnBrk="1" hangingPunct="1"/>
            <a:r>
              <a:rPr lang="en-US" altLang="en-US" sz="2400" dirty="0" smtClean="0"/>
              <a:t>Pre-Determined Costs</a:t>
            </a:r>
          </a:p>
          <a:p>
            <a:pPr lvl="1" eaLnBrk="1" hangingPunct="1"/>
            <a:r>
              <a:rPr lang="en-US" altLang="en-US" dirty="0" smtClean="0"/>
              <a:t>SEWRPC 1991 Cost Report</a:t>
            </a:r>
          </a:p>
          <a:p>
            <a:pPr lvl="1" eaLnBrk="1" hangingPunct="1"/>
            <a:r>
              <a:rPr lang="en-US" altLang="en-US" dirty="0" smtClean="0"/>
              <a:t>Many EPA cost summary reports</a:t>
            </a:r>
          </a:p>
          <a:p>
            <a:pPr lvl="1" eaLnBrk="1" hangingPunct="1"/>
            <a:r>
              <a:rPr lang="en-US" altLang="en-US" dirty="0" smtClean="0"/>
              <a:t>Costs Updated Using ENR Cost Indices</a:t>
            </a:r>
          </a:p>
          <a:p>
            <a:pPr lvl="1" eaLnBrk="1" hangingPunct="1"/>
            <a:r>
              <a:rPr lang="en-US" altLang="en-US" dirty="0" smtClean="0"/>
              <a:t>Cost Indices Available for 20 Cities</a:t>
            </a:r>
          </a:p>
        </p:txBody>
      </p:sp>
      <p:graphicFrame>
        <p:nvGraphicFramePr>
          <p:cNvPr id="12292" name="Object 1024"/>
          <p:cNvGraphicFramePr>
            <a:graphicFrameLocks noChangeAspect="1"/>
          </p:cNvGraphicFramePr>
          <p:nvPr/>
        </p:nvGraphicFramePr>
        <p:xfrm>
          <a:off x="0" y="1704975"/>
          <a:ext cx="5715000" cy="5000625"/>
        </p:xfrm>
        <a:graphic>
          <a:graphicData uri="http://schemas.openxmlformats.org/presentationml/2006/ole">
            <mc:AlternateContent xmlns:mc="http://schemas.openxmlformats.org/markup-compatibility/2006">
              <mc:Choice xmlns:v="urn:schemas-microsoft-com:vml" Requires="v">
                <p:oleObj spid="_x0000_s12308" name="Chart" r:id="rId4" imgW="3879000" imgH="3180960" progId="Excel.Sheet.8">
                  <p:embed/>
                </p:oleObj>
              </mc:Choice>
              <mc:Fallback>
                <p:oleObj name="Chart" r:id="rId4" imgW="3879000" imgH="3180960" progId="Excel.Sheet.8">
                  <p:embed/>
                  <p:pic>
                    <p:nvPicPr>
                      <p:cNvPr id="0" name="Object 10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704975"/>
                        <a:ext cx="5715000" cy="500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293" name="Rectangle 10"/>
          <p:cNvSpPr>
            <a:spLocks noChangeArrowheads="1"/>
          </p:cNvSpPr>
          <p:nvPr/>
        </p:nvSpPr>
        <p:spPr bwMode="auto">
          <a:xfrm>
            <a:off x="1543050" y="15906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endParaRPr lang="en-US" altLang="en-US" sz="2400">
              <a:solidFill>
                <a:srgbClr val="FF0000"/>
              </a:solidFill>
            </a:endParaRPr>
          </a:p>
        </p:txBody>
      </p:sp>
      <p:pic>
        <p:nvPicPr>
          <p:cNvPr id="12294" name="Picture 9" descr="USmap"/>
          <p:cNvPicPr>
            <a:picLocks noChangeAspect="1" noChangeArrowheads="1"/>
          </p:cNvPicPr>
          <p:nvPr/>
        </p:nvPicPr>
        <p:blipFill>
          <a:blip r:embed="rId6">
            <a:lum bright="-64000" contrast="68000"/>
            <a:extLst>
              <a:ext uri="{28A0092B-C50C-407E-A947-70E740481C1C}">
                <a14:useLocalDpi xmlns:a14="http://schemas.microsoft.com/office/drawing/2010/main" val="0"/>
              </a:ext>
            </a:extLst>
          </a:blip>
          <a:srcRect l="18571" t="21034" r="14786" b="4347"/>
          <a:stretch>
            <a:fillRect/>
          </a:stretch>
        </p:blipFill>
        <p:spPr bwMode="auto">
          <a:xfrm>
            <a:off x="5140657" y="4114800"/>
            <a:ext cx="4037013"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10</a:t>
            </a:fld>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306388"/>
            <a:ext cx="9144000" cy="760412"/>
          </a:xfrm>
        </p:spPr>
        <p:txBody>
          <a:bodyPr/>
          <a:lstStyle/>
          <a:p>
            <a:pPr algn="l" eaLnBrk="1" hangingPunct="1"/>
            <a:r>
              <a:rPr lang="en-US" altLang="en-US" smtClean="0"/>
              <a:t>Sources of Cost Data</a:t>
            </a:r>
          </a:p>
        </p:txBody>
      </p:sp>
      <p:sp>
        <p:nvSpPr>
          <p:cNvPr id="13315" name="Rectangle 3"/>
          <p:cNvSpPr>
            <a:spLocks noGrp="1" noChangeArrowheads="1"/>
          </p:cNvSpPr>
          <p:nvPr>
            <p:ph type="body" sz="half" idx="1"/>
          </p:nvPr>
        </p:nvSpPr>
        <p:spPr>
          <a:xfrm>
            <a:off x="457200" y="1790700"/>
            <a:ext cx="4343400" cy="3276600"/>
          </a:xfrm>
        </p:spPr>
        <p:txBody>
          <a:bodyPr/>
          <a:lstStyle/>
          <a:p>
            <a:pPr eaLnBrk="1" hangingPunct="1">
              <a:lnSpc>
                <a:spcPct val="90000"/>
              </a:lnSpc>
            </a:pPr>
            <a:r>
              <a:rPr lang="en-US" altLang="en-US" smtClean="0"/>
              <a:t>Pre-Determined Costs for each practice</a:t>
            </a:r>
          </a:p>
          <a:p>
            <a:pPr lvl="1" eaLnBrk="1" hangingPunct="1">
              <a:lnSpc>
                <a:spcPct val="90000"/>
              </a:lnSpc>
            </a:pPr>
            <a:r>
              <a:rPr lang="en-US" altLang="en-US" smtClean="0"/>
              <a:t>Costs Available for – </a:t>
            </a:r>
          </a:p>
          <a:p>
            <a:pPr lvl="2" eaLnBrk="1" hangingPunct="1">
              <a:lnSpc>
                <a:spcPct val="90000"/>
              </a:lnSpc>
            </a:pPr>
            <a:r>
              <a:rPr lang="en-US" altLang="en-US" smtClean="0"/>
              <a:t>Wet Detention</a:t>
            </a:r>
          </a:p>
          <a:p>
            <a:pPr lvl="2" eaLnBrk="1" hangingPunct="1">
              <a:lnSpc>
                <a:spcPct val="90000"/>
              </a:lnSpc>
            </a:pPr>
            <a:r>
              <a:rPr lang="en-US" altLang="en-US" smtClean="0"/>
              <a:t>Porous Pavement</a:t>
            </a:r>
          </a:p>
          <a:p>
            <a:pPr lvl="2" eaLnBrk="1" hangingPunct="1">
              <a:lnSpc>
                <a:spcPct val="90000"/>
              </a:lnSpc>
            </a:pPr>
            <a:r>
              <a:rPr lang="en-US" altLang="en-US" smtClean="0"/>
              <a:t>Grass Swales</a:t>
            </a:r>
          </a:p>
          <a:p>
            <a:pPr lvl="2" eaLnBrk="1" hangingPunct="1">
              <a:lnSpc>
                <a:spcPct val="90000"/>
              </a:lnSpc>
            </a:pPr>
            <a:r>
              <a:rPr lang="en-US" altLang="en-US" smtClean="0"/>
              <a:t>Street Cleaning</a:t>
            </a:r>
          </a:p>
          <a:p>
            <a:pPr lvl="2" eaLnBrk="1" hangingPunct="1">
              <a:lnSpc>
                <a:spcPct val="90000"/>
              </a:lnSpc>
            </a:pPr>
            <a:r>
              <a:rPr lang="en-US" altLang="en-US" smtClean="0"/>
              <a:t>Catchbasins</a:t>
            </a:r>
          </a:p>
          <a:p>
            <a:pPr lvl="2" eaLnBrk="1" hangingPunct="1">
              <a:lnSpc>
                <a:spcPct val="90000"/>
              </a:lnSpc>
            </a:pPr>
            <a:r>
              <a:rPr lang="en-US" altLang="en-US" smtClean="0"/>
              <a:t>Infiltration Trenches</a:t>
            </a:r>
          </a:p>
        </p:txBody>
      </p:sp>
      <p:graphicFrame>
        <p:nvGraphicFramePr>
          <p:cNvPr id="13316" name="Object 6"/>
          <p:cNvGraphicFramePr>
            <a:graphicFrameLocks noChangeAspect="1"/>
          </p:cNvGraphicFramePr>
          <p:nvPr/>
        </p:nvGraphicFramePr>
        <p:xfrm>
          <a:off x="4953000" y="1371600"/>
          <a:ext cx="3976688" cy="4114800"/>
        </p:xfrm>
        <a:graphic>
          <a:graphicData uri="http://schemas.openxmlformats.org/presentationml/2006/ole">
            <mc:AlternateContent xmlns:mc="http://schemas.openxmlformats.org/markup-compatibility/2006">
              <mc:Choice xmlns:v="urn:schemas-microsoft-com:vml" Requires="v">
                <p:oleObj spid="_x0000_s13331" name="Chart" r:id="rId4" imgW="6030000" imgH="5847120" progId="Excel.Sheet.8">
                  <p:embed/>
                </p:oleObj>
              </mc:Choice>
              <mc:Fallback>
                <p:oleObj name="Chart" r:id="rId4" imgW="6030000" imgH="5847120" progId="Excel.Sheet.8">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1371600"/>
                        <a:ext cx="3976688"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11</a:t>
            </a:fld>
            <a:endParaRPr 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0" y="306388"/>
            <a:ext cx="9144000" cy="760412"/>
          </a:xfrm>
        </p:spPr>
        <p:txBody>
          <a:bodyPr/>
          <a:lstStyle/>
          <a:p>
            <a:pPr algn="l" eaLnBrk="1" hangingPunct="1"/>
            <a:r>
              <a:rPr lang="en-US" altLang="en-US" smtClean="0"/>
              <a:t>Sources of Cost Data</a:t>
            </a:r>
          </a:p>
        </p:txBody>
      </p:sp>
      <p:sp>
        <p:nvSpPr>
          <p:cNvPr id="14339" name="Rectangle 3"/>
          <p:cNvSpPr>
            <a:spLocks noGrp="1" noChangeArrowheads="1"/>
          </p:cNvSpPr>
          <p:nvPr>
            <p:ph type="body" sz="half" idx="1"/>
          </p:nvPr>
        </p:nvSpPr>
        <p:spPr>
          <a:xfrm>
            <a:off x="381000" y="1219200"/>
            <a:ext cx="4191000" cy="5257800"/>
          </a:xfrm>
        </p:spPr>
        <p:txBody>
          <a:bodyPr/>
          <a:lstStyle/>
          <a:p>
            <a:pPr eaLnBrk="1" hangingPunct="1">
              <a:lnSpc>
                <a:spcPct val="90000"/>
              </a:lnSpc>
            </a:pPr>
            <a:r>
              <a:rPr lang="en-US" altLang="en-US" smtClean="0"/>
              <a:t>User-Defined Costs for Each Practice</a:t>
            </a:r>
          </a:p>
          <a:p>
            <a:pPr lvl="1" eaLnBrk="1" hangingPunct="1">
              <a:lnSpc>
                <a:spcPct val="90000"/>
              </a:lnSpc>
            </a:pPr>
            <a:r>
              <a:rPr lang="en-US" altLang="en-US" smtClean="0"/>
              <a:t>Enter Items that Define the Practice</a:t>
            </a:r>
          </a:p>
          <a:p>
            <a:pPr lvl="1" eaLnBrk="1" hangingPunct="1">
              <a:lnSpc>
                <a:spcPct val="90000"/>
              </a:lnSpc>
            </a:pPr>
            <a:r>
              <a:rPr lang="en-US" altLang="en-US" smtClean="0"/>
              <a:t>Select Unit</a:t>
            </a:r>
          </a:p>
          <a:p>
            <a:pPr lvl="1" eaLnBrk="1" hangingPunct="1">
              <a:lnSpc>
                <a:spcPct val="90000"/>
              </a:lnSpc>
            </a:pPr>
            <a:r>
              <a:rPr lang="en-US" altLang="en-US" smtClean="0"/>
              <a:t>Enter Cost per Unit</a:t>
            </a:r>
          </a:p>
          <a:p>
            <a:pPr lvl="1" eaLnBrk="1" hangingPunct="1">
              <a:lnSpc>
                <a:spcPct val="90000"/>
              </a:lnSpc>
            </a:pPr>
            <a:r>
              <a:rPr lang="en-US" altLang="en-US" smtClean="0"/>
              <a:t>Enter Quantity</a:t>
            </a:r>
          </a:p>
          <a:p>
            <a:pPr lvl="1" eaLnBrk="1" hangingPunct="1">
              <a:lnSpc>
                <a:spcPct val="90000"/>
              </a:lnSpc>
            </a:pPr>
            <a:r>
              <a:rPr lang="en-US" altLang="en-US" smtClean="0"/>
              <a:t>Program Calculates Cost</a:t>
            </a:r>
          </a:p>
          <a:p>
            <a:pPr eaLnBrk="1" hangingPunct="1">
              <a:lnSpc>
                <a:spcPct val="90000"/>
              </a:lnSpc>
            </a:pPr>
            <a:r>
              <a:rPr lang="en-US" altLang="en-US" smtClean="0"/>
              <a:t>Program Determines Total Unit Cost</a:t>
            </a:r>
          </a:p>
          <a:p>
            <a:pPr eaLnBrk="1" hangingPunct="1">
              <a:lnSpc>
                <a:spcPct val="90000"/>
              </a:lnSpc>
            </a:pPr>
            <a:r>
              <a:rPr lang="en-US" altLang="en-US" smtClean="0"/>
              <a:t>Enter Routine Maintenance Cost</a:t>
            </a:r>
          </a:p>
        </p:txBody>
      </p:sp>
      <p:pic>
        <p:nvPicPr>
          <p:cNvPr id="14340" name="Picture 6" descr="UD Cost Are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714500"/>
            <a:ext cx="3908425"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12</a:t>
            </a:fld>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3" name="Rectangle 2050"/>
          <p:cNvSpPr>
            <a:spLocks noGrp="1" noChangeArrowheads="1"/>
          </p:cNvSpPr>
          <p:nvPr>
            <p:ph type="title"/>
          </p:nvPr>
        </p:nvSpPr>
        <p:spPr>
          <a:xfrm>
            <a:off x="0" y="306388"/>
            <a:ext cx="9144000" cy="760412"/>
          </a:xfrm>
        </p:spPr>
        <p:txBody>
          <a:bodyPr/>
          <a:lstStyle/>
          <a:p>
            <a:pPr algn="l" eaLnBrk="1" hangingPunct="1"/>
            <a:r>
              <a:rPr lang="en-US" altLang="en-US" smtClean="0"/>
              <a:t>We will cover . . .</a:t>
            </a:r>
          </a:p>
        </p:txBody>
      </p:sp>
      <p:sp>
        <p:nvSpPr>
          <p:cNvPr id="15364" name="Rectangle 2051"/>
          <p:cNvSpPr>
            <a:spLocks noGrp="1" noChangeArrowheads="1"/>
          </p:cNvSpPr>
          <p:nvPr>
            <p:ph type="body" sz="half" idx="1"/>
          </p:nvPr>
        </p:nvSpPr>
        <p:spPr>
          <a:xfrm>
            <a:off x="762000" y="1600200"/>
            <a:ext cx="4114800" cy="4876800"/>
          </a:xfrm>
        </p:spPr>
        <p:txBody>
          <a:bodyPr/>
          <a:lstStyle/>
          <a:p>
            <a:pPr eaLnBrk="1" hangingPunct="1"/>
            <a:r>
              <a:rPr lang="en-US" altLang="en-US" smtClean="0">
                <a:solidFill>
                  <a:srgbClr val="808080"/>
                </a:solidFill>
              </a:rPr>
              <a:t>Cost Analysis Overview</a:t>
            </a:r>
          </a:p>
          <a:p>
            <a:pPr eaLnBrk="1" hangingPunct="1"/>
            <a:r>
              <a:rPr lang="en-US" altLang="en-US" smtClean="0">
                <a:solidFill>
                  <a:srgbClr val="808080"/>
                </a:solidFill>
              </a:rPr>
              <a:t>Sources of Cost Data</a:t>
            </a:r>
          </a:p>
          <a:p>
            <a:pPr eaLnBrk="1" hangingPunct="1"/>
            <a:r>
              <a:rPr lang="en-US" altLang="en-US" smtClean="0">
                <a:solidFill>
                  <a:srgbClr val="FF0000"/>
                </a:solidFill>
              </a:rPr>
              <a:t>Entering Cost Data</a:t>
            </a:r>
          </a:p>
          <a:p>
            <a:pPr eaLnBrk="1" hangingPunct="1"/>
            <a:r>
              <a:rPr lang="en-US" altLang="en-US" smtClean="0">
                <a:solidFill>
                  <a:srgbClr val="808080"/>
                </a:solidFill>
              </a:rPr>
              <a:t>Running the model with Cost Data and Reviewing Cost Output</a:t>
            </a:r>
          </a:p>
          <a:p>
            <a:pPr eaLnBrk="1" hangingPunct="1"/>
            <a:endParaRPr lang="en-US" altLang="en-US" smtClean="0">
              <a:solidFill>
                <a:srgbClr val="FF0000"/>
              </a:solidFill>
            </a:endParaRPr>
          </a:p>
        </p:txBody>
      </p:sp>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13</a:t>
            </a:fld>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6386" name="Rectangle 13"/>
          <p:cNvSpPr>
            <a:spLocks noChangeArrowheads="1"/>
          </p:cNvSpPr>
          <p:nvPr/>
        </p:nvSpPr>
        <p:spPr bwMode="auto">
          <a:xfrm>
            <a:off x="0" y="306388"/>
            <a:ext cx="9144000" cy="76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eaLnBrk="1" hangingPunct="1">
              <a:spcBef>
                <a:spcPct val="0"/>
              </a:spcBef>
              <a:buClrTx/>
              <a:buSzTx/>
              <a:buFontTx/>
              <a:buNone/>
            </a:pPr>
            <a:r>
              <a:rPr lang="en-US" altLang="en-US" sz="3600">
                <a:solidFill>
                  <a:schemeClr val="tx2"/>
                </a:solidFill>
              </a:rPr>
              <a:t>Edit and Save the Cost Template.csv File</a:t>
            </a:r>
          </a:p>
        </p:txBody>
      </p:sp>
      <p:sp>
        <p:nvSpPr>
          <p:cNvPr id="1003532" name="Rectangle 12"/>
          <p:cNvSpPr>
            <a:spLocks noGrp="1" noChangeArrowheads="1"/>
          </p:cNvSpPr>
          <p:nvPr>
            <p:ph type="body" sz="half" idx="1"/>
          </p:nvPr>
        </p:nvSpPr>
        <p:spPr>
          <a:xfrm>
            <a:off x="762000" y="1600200"/>
            <a:ext cx="7848600" cy="5257800"/>
          </a:xfrm>
        </p:spPr>
        <p:txBody>
          <a:bodyPr/>
          <a:lstStyle/>
          <a:p>
            <a:pPr eaLnBrk="1" hangingPunct="1"/>
            <a:r>
              <a:rPr lang="en-US" altLang="en-US" dirty="0" smtClean="0"/>
              <a:t>On the Summary Data Page</a:t>
            </a:r>
          </a:p>
          <a:p>
            <a:pPr lvl="1" eaLnBrk="1" hangingPunct="1"/>
            <a:r>
              <a:rPr lang="en-US" altLang="en-US" dirty="0" smtClean="0"/>
              <a:t>Enter project life and interest rate information</a:t>
            </a:r>
          </a:p>
          <a:p>
            <a:pPr lvl="1" eaLnBrk="1" hangingPunct="1"/>
            <a:r>
              <a:rPr lang="en-US" altLang="en-US" dirty="0" smtClean="0"/>
              <a:t>Enter Land Costs</a:t>
            </a:r>
          </a:p>
          <a:p>
            <a:pPr lvl="1" eaLnBrk="1" hangingPunct="1"/>
            <a:r>
              <a:rPr lang="en-US" altLang="en-US" dirty="0" smtClean="0"/>
              <a:t>Select Cost Index</a:t>
            </a:r>
          </a:p>
          <a:p>
            <a:pPr eaLnBrk="1" hangingPunct="1"/>
            <a:r>
              <a:rPr lang="en-US" altLang="en-US" dirty="0" smtClean="0"/>
              <a:t>For Each Control Practice</a:t>
            </a:r>
          </a:p>
          <a:p>
            <a:pPr lvl="1" eaLnBrk="1" hangingPunct="1"/>
            <a:r>
              <a:rPr lang="en-US" altLang="en-US" dirty="0" smtClean="0"/>
              <a:t>Select either Pre-Determined or User-Defined Costs</a:t>
            </a:r>
          </a:p>
          <a:p>
            <a:pPr lvl="1" eaLnBrk="1" hangingPunct="1"/>
            <a:r>
              <a:rPr lang="en-US" altLang="en-US" dirty="0" smtClean="0"/>
              <a:t>For Pre-Determined Costs, select Cost Range</a:t>
            </a:r>
          </a:p>
          <a:p>
            <a:pPr lvl="1" eaLnBrk="1" hangingPunct="1"/>
            <a:r>
              <a:rPr lang="en-US" altLang="en-US" dirty="0" smtClean="0"/>
              <a:t>For User-Defined Costs, enter Cost Data</a:t>
            </a:r>
          </a:p>
          <a:p>
            <a:pPr lvl="1" eaLnBrk="1" hangingPunct="1"/>
            <a:r>
              <a:rPr lang="en-US" altLang="en-US" dirty="0" smtClean="0"/>
              <a:t>Enter Land Use Multiplier</a:t>
            </a:r>
          </a:p>
          <a:p>
            <a:pPr eaLnBrk="1" hangingPunct="1"/>
            <a:r>
              <a:rPr lang="en-US" altLang="en-US" dirty="0" smtClean="0"/>
              <a:t>Re-name and Save Cost Data File</a:t>
            </a:r>
          </a:p>
        </p:txBody>
      </p:sp>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14</a:t>
            </a:fld>
            <a:endParaRPr 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410" name="Picture 1"/>
          <p:cNvPicPr>
            <a:picLocks noChangeAspect="1"/>
          </p:cNvPicPr>
          <p:nvPr/>
        </p:nvPicPr>
        <p:blipFill>
          <a:blip r:embed="rId3">
            <a:extLst>
              <a:ext uri="{28A0092B-C50C-407E-A947-70E740481C1C}">
                <a14:useLocalDpi xmlns:a14="http://schemas.microsoft.com/office/drawing/2010/main" val="0"/>
              </a:ext>
            </a:extLst>
          </a:blip>
          <a:srcRect r="51250" b="31676"/>
          <a:stretch>
            <a:fillRect/>
          </a:stretch>
        </p:blipFill>
        <p:spPr bwMode="auto">
          <a:xfrm>
            <a:off x="1616075" y="1676400"/>
            <a:ext cx="5911850" cy="494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Rectangle 3074"/>
          <p:cNvSpPr>
            <a:spLocks noGrp="1" noChangeArrowheads="1"/>
          </p:cNvSpPr>
          <p:nvPr>
            <p:ph type="title"/>
          </p:nvPr>
        </p:nvSpPr>
        <p:spPr>
          <a:xfrm>
            <a:off x="0" y="152400"/>
            <a:ext cx="6477000" cy="455613"/>
          </a:xfrm>
        </p:spPr>
        <p:txBody>
          <a:bodyPr/>
          <a:lstStyle/>
          <a:p>
            <a:pPr algn="l" eaLnBrk="1" hangingPunct="1"/>
            <a:r>
              <a:rPr lang="en-US" altLang="en-US" sz="2400" dirty="0" smtClean="0"/>
              <a:t>Edit and Save the Cost Template.csv File</a:t>
            </a:r>
            <a:endParaRPr lang="en-US" altLang="en-US" dirty="0" smtClean="0"/>
          </a:p>
        </p:txBody>
      </p:sp>
      <p:sp>
        <p:nvSpPr>
          <p:cNvPr id="17412" name="Text Box 3076"/>
          <p:cNvSpPr txBox="1">
            <a:spLocks noChangeArrowheads="1"/>
          </p:cNvSpPr>
          <p:nvPr/>
        </p:nvSpPr>
        <p:spPr bwMode="auto">
          <a:xfrm>
            <a:off x="228600" y="685800"/>
            <a:ext cx="8686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From the Main Menu go to the Tools/Access Cost Data Summary Tab . . .</a:t>
            </a:r>
          </a:p>
        </p:txBody>
      </p:sp>
      <p:sp>
        <p:nvSpPr>
          <p:cNvPr id="17413" name="Rectangle 3078"/>
          <p:cNvSpPr>
            <a:spLocks noChangeArrowheads="1"/>
          </p:cNvSpPr>
          <p:nvPr/>
        </p:nvSpPr>
        <p:spPr bwMode="auto">
          <a:xfrm>
            <a:off x="2819400" y="1752600"/>
            <a:ext cx="1981200" cy="8382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endParaRPr lang="en-US" altLang="en-US" sz="2400">
              <a:solidFill>
                <a:srgbClr val="FF0000"/>
              </a:solidFill>
            </a:endParaRPr>
          </a:p>
        </p:txBody>
      </p:sp>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15</a:t>
            </a:fld>
            <a:endParaRPr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1026"/>
          <p:cNvSpPr>
            <a:spLocks noGrp="1" noChangeArrowheads="1"/>
          </p:cNvSpPr>
          <p:nvPr>
            <p:ph type="title"/>
          </p:nvPr>
        </p:nvSpPr>
        <p:spPr>
          <a:xfrm>
            <a:off x="0" y="152400"/>
            <a:ext cx="6477000" cy="455613"/>
          </a:xfrm>
        </p:spPr>
        <p:txBody>
          <a:bodyPr/>
          <a:lstStyle/>
          <a:p>
            <a:pPr algn="l" eaLnBrk="1" hangingPunct="1"/>
            <a:r>
              <a:rPr lang="en-US" altLang="en-US" sz="2400" smtClean="0"/>
              <a:t>Edit and Save the Cost Template.csv File</a:t>
            </a:r>
            <a:endParaRPr lang="en-US" altLang="en-US" smtClean="0"/>
          </a:p>
        </p:txBody>
      </p:sp>
      <p:pic>
        <p:nvPicPr>
          <p:cNvPr id="18435" name="Picture 1029" descr="Cost - Summary Data Templa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2375" y="1219200"/>
            <a:ext cx="6699250" cy="541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042"/>
          <p:cNvGrpSpPr>
            <a:grpSpLocks/>
          </p:cNvGrpSpPr>
          <p:nvPr/>
        </p:nvGrpSpPr>
        <p:grpSpPr bwMode="auto">
          <a:xfrm>
            <a:off x="1296988" y="1219200"/>
            <a:ext cx="7237412" cy="3092450"/>
            <a:chOff x="817" y="768"/>
            <a:chExt cx="4559" cy="1948"/>
          </a:xfrm>
        </p:grpSpPr>
        <p:sp>
          <p:nvSpPr>
            <p:cNvPr id="18442" name="Rectangle 1034"/>
            <p:cNvSpPr>
              <a:spLocks noChangeArrowheads="1"/>
            </p:cNvSpPr>
            <p:nvPr/>
          </p:nvSpPr>
          <p:spPr bwMode="auto">
            <a:xfrm>
              <a:off x="817" y="768"/>
              <a:ext cx="4080" cy="721"/>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endParaRPr lang="en-US" altLang="en-US" sz="2400">
                <a:solidFill>
                  <a:srgbClr val="FF0000"/>
                </a:solidFill>
              </a:endParaRPr>
            </a:p>
          </p:txBody>
        </p:sp>
        <p:sp>
          <p:nvSpPr>
            <p:cNvPr id="18443" name="Text Box 1035"/>
            <p:cNvSpPr txBox="1">
              <a:spLocks noChangeArrowheads="1"/>
            </p:cNvSpPr>
            <p:nvPr/>
          </p:nvSpPr>
          <p:spPr bwMode="auto">
            <a:xfrm>
              <a:off x="3312" y="1968"/>
              <a:ext cx="2064" cy="748"/>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dirty="0">
                  <a:solidFill>
                    <a:srgbClr val="FF0000"/>
                  </a:solidFill>
                </a:rPr>
                <a:t>Control Practice Cost Tabs and Summary Data Tab</a:t>
              </a:r>
            </a:p>
          </p:txBody>
        </p:sp>
        <p:sp>
          <p:nvSpPr>
            <p:cNvPr id="18444" name="Line 1036"/>
            <p:cNvSpPr>
              <a:spLocks noChangeShapeType="1"/>
            </p:cNvSpPr>
            <p:nvPr/>
          </p:nvSpPr>
          <p:spPr bwMode="auto">
            <a:xfrm flipH="1" flipV="1">
              <a:off x="3264" y="1488"/>
              <a:ext cx="336" cy="528"/>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grpSp>
      <p:grpSp>
        <p:nvGrpSpPr>
          <p:cNvPr id="3" name="Group 1041"/>
          <p:cNvGrpSpPr>
            <a:grpSpLocks/>
          </p:cNvGrpSpPr>
          <p:nvPr/>
        </p:nvGrpSpPr>
        <p:grpSpPr bwMode="auto">
          <a:xfrm>
            <a:off x="1524000" y="2438400"/>
            <a:ext cx="4537075" cy="3565525"/>
            <a:chOff x="960" y="1536"/>
            <a:chExt cx="2858" cy="2246"/>
          </a:xfrm>
        </p:grpSpPr>
        <p:sp>
          <p:nvSpPr>
            <p:cNvPr id="18439" name="Rectangle 1037"/>
            <p:cNvSpPr>
              <a:spLocks noChangeArrowheads="1"/>
            </p:cNvSpPr>
            <p:nvPr/>
          </p:nvSpPr>
          <p:spPr bwMode="auto">
            <a:xfrm>
              <a:off x="960" y="1536"/>
              <a:ext cx="1488" cy="1344"/>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endParaRPr lang="en-US" altLang="en-US" sz="2400">
                <a:solidFill>
                  <a:srgbClr val="FF0000"/>
                </a:solidFill>
              </a:endParaRPr>
            </a:p>
          </p:txBody>
        </p:sp>
        <p:sp>
          <p:nvSpPr>
            <p:cNvPr id="18440" name="Text Box 1038"/>
            <p:cNvSpPr txBox="1">
              <a:spLocks noChangeArrowheads="1"/>
            </p:cNvSpPr>
            <p:nvPr/>
          </p:nvSpPr>
          <p:spPr bwMode="auto">
            <a:xfrm>
              <a:off x="1946" y="3264"/>
              <a:ext cx="1872" cy="518"/>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dirty="0">
                  <a:solidFill>
                    <a:srgbClr val="FF0000"/>
                  </a:solidFill>
                </a:rPr>
                <a:t>Cost File Management</a:t>
              </a:r>
            </a:p>
          </p:txBody>
        </p:sp>
        <p:sp>
          <p:nvSpPr>
            <p:cNvPr id="18441" name="Line 1040"/>
            <p:cNvSpPr>
              <a:spLocks noChangeShapeType="1"/>
            </p:cNvSpPr>
            <p:nvPr/>
          </p:nvSpPr>
          <p:spPr bwMode="auto">
            <a:xfrm flipH="1" flipV="1">
              <a:off x="2160" y="2880"/>
              <a:ext cx="240" cy="432"/>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grpSp>
      <p:sp>
        <p:nvSpPr>
          <p:cNvPr id="18438" name="Text Box 1043"/>
          <p:cNvSpPr txBox="1">
            <a:spLocks noChangeArrowheads="1"/>
          </p:cNvSpPr>
          <p:nvPr/>
        </p:nvSpPr>
        <p:spPr bwMode="auto">
          <a:xfrm>
            <a:off x="2286000" y="609600"/>
            <a:ext cx="4572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Summary Data Tab</a:t>
            </a:r>
          </a:p>
        </p:txBody>
      </p:sp>
      <p:sp>
        <p:nvSpPr>
          <p:cNvPr id="4" name="Slide Number Placeholder 3"/>
          <p:cNvSpPr>
            <a:spLocks noGrp="1"/>
          </p:cNvSpPr>
          <p:nvPr>
            <p:ph type="sldNum" sz="quarter" idx="11"/>
          </p:nvPr>
        </p:nvSpPr>
        <p:spPr/>
        <p:txBody>
          <a:bodyPr/>
          <a:lstStyle/>
          <a:p>
            <a:pPr>
              <a:defRPr/>
            </a:pPr>
            <a:fld id="{7B228712-1E7C-4F48-9858-731DC271AF53}" type="slidenum">
              <a:rPr lang="en-US" smtClean="0"/>
              <a:pPr>
                <a:defRPr/>
              </a:pPr>
              <a:t>16</a:t>
            </a:fld>
            <a:endParaRPr 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52400"/>
            <a:ext cx="6477000" cy="455613"/>
          </a:xfrm>
        </p:spPr>
        <p:txBody>
          <a:bodyPr/>
          <a:lstStyle/>
          <a:p>
            <a:pPr algn="l" eaLnBrk="1" hangingPunct="1"/>
            <a:r>
              <a:rPr lang="en-US" altLang="en-US" sz="2400" smtClean="0"/>
              <a:t>Edit and Save the Cost Template.csv File</a:t>
            </a:r>
            <a:endParaRPr lang="en-US" altLang="en-US" smtClean="0"/>
          </a:p>
        </p:txBody>
      </p:sp>
      <p:pic>
        <p:nvPicPr>
          <p:cNvPr id="19459" name="Picture 3" descr="Cost - Summary Data Templa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2375" y="1219200"/>
            <a:ext cx="6699250" cy="541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460" name="Group 18"/>
          <p:cNvGrpSpPr>
            <a:grpSpLocks/>
          </p:cNvGrpSpPr>
          <p:nvPr/>
        </p:nvGrpSpPr>
        <p:grpSpPr bwMode="auto">
          <a:xfrm>
            <a:off x="3810000" y="1219200"/>
            <a:ext cx="3429000" cy="3582988"/>
            <a:chOff x="2400" y="768"/>
            <a:chExt cx="2160" cy="2257"/>
          </a:xfrm>
        </p:grpSpPr>
        <p:sp>
          <p:nvSpPr>
            <p:cNvPr id="19470" name="Rectangle 6"/>
            <p:cNvSpPr>
              <a:spLocks noChangeArrowheads="1"/>
            </p:cNvSpPr>
            <p:nvPr/>
          </p:nvSpPr>
          <p:spPr bwMode="auto">
            <a:xfrm>
              <a:off x="3504" y="1680"/>
              <a:ext cx="1056" cy="1345"/>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endParaRPr lang="en-US" altLang="en-US" sz="2400">
                <a:solidFill>
                  <a:srgbClr val="FF0000"/>
                </a:solidFill>
              </a:endParaRPr>
            </a:p>
          </p:txBody>
        </p:sp>
        <p:sp>
          <p:nvSpPr>
            <p:cNvPr id="19471" name="Text Box 7"/>
            <p:cNvSpPr txBox="1">
              <a:spLocks noChangeArrowheads="1"/>
            </p:cNvSpPr>
            <p:nvPr/>
          </p:nvSpPr>
          <p:spPr bwMode="auto">
            <a:xfrm>
              <a:off x="2400" y="768"/>
              <a:ext cx="1488" cy="518"/>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Land Use Costs</a:t>
              </a:r>
            </a:p>
          </p:txBody>
        </p:sp>
        <p:sp>
          <p:nvSpPr>
            <p:cNvPr id="19472" name="Line 8"/>
            <p:cNvSpPr>
              <a:spLocks noChangeShapeType="1"/>
            </p:cNvSpPr>
            <p:nvPr/>
          </p:nvSpPr>
          <p:spPr bwMode="auto">
            <a:xfrm>
              <a:off x="3456" y="1248"/>
              <a:ext cx="336" cy="432"/>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grpSp>
      <p:grpSp>
        <p:nvGrpSpPr>
          <p:cNvPr id="3" name="Group 19"/>
          <p:cNvGrpSpPr>
            <a:grpSpLocks/>
          </p:cNvGrpSpPr>
          <p:nvPr/>
        </p:nvGrpSpPr>
        <p:grpSpPr bwMode="auto">
          <a:xfrm>
            <a:off x="457200" y="1752600"/>
            <a:ext cx="5105400" cy="2819400"/>
            <a:chOff x="288" y="1104"/>
            <a:chExt cx="3216" cy="1776"/>
          </a:xfrm>
        </p:grpSpPr>
        <p:sp>
          <p:nvSpPr>
            <p:cNvPr id="19467" name="Rectangle 9"/>
            <p:cNvSpPr>
              <a:spLocks noChangeArrowheads="1"/>
            </p:cNvSpPr>
            <p:nvPr/>
          </p:nvSpPr>
          <p:spPr bwMode="auto">
            <a:xfrm>
              <a:off x="2160" y="2448"/>
              <a:ext cx="1344" cy="432"/>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endParaRPr lang="en-US" altLang="en-US" sz="2400">
                <a:solidFill>
                  <a:srgbClr val="FF0000"/>
                </a:solidFill>
              </a:endParaRPr>
            </a:p>
          </p:txBody>
        </p:sp>
        <p:sp>
          <p:nvSpPr>
            <p:cNvPr id="19468" name="Text Box 10"/>
            <p:cNvSpPr txBox="1">
              <a:spLocks noChangeArrowheads="1"/>
            </p:cNvSpPr>
            <p:nvPr/>
          </p:nvSpPr>
          <p:spPr bwMode="auto">
            <a:xfrm>
              <a:off x="288" y="1104"/>
              <a:ext cx="1872" cy="518"/>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Interest Rate and Project Life</a:t>
              </a:r>
            </a:p>
          </p:txBody>
        </p:sp>
        <p:sp>
          <p:nvSpPr>
            <p:cNvPr id="19469" name="Line 11"/>
            <p:cNvSpPr>
              <a:spLocks noChangeShapeType="1"/>
            </p:cNvSpPr>
            <p:nvPr/>
          </p:nvSpPr>
          <p:spPr bwMode="auto">
            <a:xfrm>
              <a:off x="1920" y="1488"/>
              <a:ext cx="480" cy="96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grpSp>
      <p:grpSp>
        <p:nvGrpSpPr>
          <p:cNvPr id="4" name="Group 20"/>
          <p:cNvGrpSpPr>
            <a:grpSpLocks/>
          </p:cNvGrpSpPr>
          <p:nvPr/>
        </p:nvGrpSpPr>
        <p:grpSpPr bwMode="auto">
          <a:xfrm>
            <a:off x="381000" y="3200400"/>
            <a:ext cx="6934200" cy="2971800"/>
            <a:chOff x="240" y="2016"/>
            <a:chExt cx="4368" cy="1872"/>
          </a:xfrm>
        </p:grpSpPr>
        <p:sp>
          <p:nvSpPr>
            <p:cNvPr id="19464" name="Rectangle 12"/>
            <p:cNvSpPr>
              <a:spLocks noChangeArrowheads="1"/>
            </p:cNvSpPr>
            <p:nvPr/>
          </p:nvSpPr>
          <p:spPr bwMode="auto">
            <a:xfrm>
              <a:off x="912" y="3024"/>
              <a:ext cx="3696" cy="864"/>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endParaRPr lang="en-US" altLang="en-US" sz="2400">
                <a:solidFill>
                  <a:srgbClr val="FF0000"/>
                </a:solidFill>
              </a:endParaRPr>
            </a:p>
          </p:txBody>
        </p:sp>
        <p:sp>
          <p:nvSpPr>
            <p:cNvPr id="19465" name="Text Box 13"/>
            <p:cNvSpPr txBox="1">
              <a:spLocks noChangeArrowheads="1"/>
            </p:cNvSpPr>
            <p:nvPr/>
          </p:nvSpPr>
          <p:spPr bwMode="auto">
            <a:xfrm>
              <a:off x="240" y="2016"/>
              <a:ext cx="1296" cy="518"/>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Cost Index Selection</a:t>
              </a:r>
            </a:p>
          </p:txBody>
        </p:sp>
        <p:sp>
          <p:nvSpPr>
            <p:cNvPr id="19466" name="Line 15"/>
            <p:cNvSpPr>
              <a:spLocks noChangeShapeType="1"/>
            </p:cNvSpPr>
            <p:nvPr/>
          </p:nvSpPr>
          <p:spPr bwMode="auto">
            <a:xfrm>
              <a:off x="1393" y="2493"/>
              <a:ext cx="240" cy="528"/>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grpSp>
      <p:sp>
        <p:nvSpPr>
          <p:cNvPr id="19463" name="Text Box 16"/>
          <p:cNvSpPr txBox="1">
            <a:spLocks noChangeArrowheads="1"/>
          </p:cNvSpPr>
          <p:nvPr/>
        </p:nvSpPr>
        <p:spPr bwMode="auto">
          <a:xfrm>
            <a:off x="2286000" y="609600"/>
            <a:ext cx="4572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Summary Data Tab</a:t>
            </a:r>
          </a:p>
        </p:txBody>
      </p:sp>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17</a:t>
            </a:fld>
            <a:endParaRPr lang="en-US"/>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482" name="Picture 12" descr="Cost - W Data PreD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2375" y="1219200"/>
            <a:ext cx="6702425" cy="541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Rectangle 3"/>
          <p:cNvSpPr>
            <a:spLocks noGrp="1" noChangeArrowheads="1"/>
          </p:cNvSpPr>
          <p:nvPr>
            <p:ph type="title"/>
          </p:nvPr>
        </p:nvSpPr>
        <p:spPr>
          <a:xfrm>
            <a:off x="0" y="152400"/>
            <a:ext cx="6477000" cy="455613"/>
          </a:xfrm>
        </p:spPr>
        <p:txBody>
          <a:bodyPr/>
          <a:lstStyle/>
          <a:p>
            <a:pPr algn="l" eaLnBrk="1" hangingPunct="1"/>
            <a:r>
              <a:rPr lang="en-US" altLang="en-US" sz="2400" smtClean="0"/>
              <a:t>Edit and Save the Cost Template.csv File</a:t>
            </a:r>
            <a:endParaRPr lang="en-US" altLang="en-US" smtClean="0"/>
          </a:p>
        </p:txBody>
      </p:sp>
      <p:grpSp>
        <p:nvGrpSpPr>
          <p:cNvPr id="2" name="Group 13"/>
          <p:cNvGrpSpPr>
            <a:grpSpLocks/>
          </p:cNvGrpSpPr>
          <p:nvPr/>
        </p:nvGrpSpPr>
        <p:grpSpPr bwMode="auto">
          <a:xfrm>
            <a:off x="152400" y="838200"/>
            <a:ext cx="3810000" cy="5257800"/>
            <a:chOff x="96" y="528"/>
            <a:chExt cx="2400" cy="3312"/>
          </a:xfrm>
        </p:grpSpPr>
        <p:sp>
          <p:nvSpPr>
            <p:cNvPr id="20490" name="Rectangle 7"/>
            <p:cNvSpPr>
              <a:spLocks noChangeArrowheads="1"/>
            </p:cNvSpPr>
            <p:nvPr/>
          </p:nvSpPr>
          <p:spPr bwMode="auto">
            <a:xfrm>
              <a:off x="960" y="1440"/>
              <a:ext cx="1536" cy="24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endParaRPr lang="en-US" altLang="en-US" sz="2400">
                <a:solidFill>
                  <a:srgbClr val="FF0000"/>
                </a:solidFill>
              </a:endParaRPr>
            </a:p>
          </p:txBody>
        </p:sp>
        <p:sp>
          <p:nvSpPr>
            <p:cNvPr id="20491" name="Text Box 8"/>
            <p:cNvSpPr txBox="1">
              <a:spLocks noChangeArrowheads="1"/>
            </p:cNvSpPr>
            <p:nvPr/>
          </p:nvSpPr>
          <p:spPr bwMode="auto">
            <a:xfrm>
              <a:off x="96" y="528"/>
              <a:ext cx="1296" cy="748"/>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Pre-Determined Cost Table</a:t>
              </a:r>
            </a:p>
          </p:txBody>
        </p:sp>
        <p:sp>
          <p:nvSpPr>
            <p:cNvPr id="20492" name="Line 9"/>
            <p:cNvSpPr>
              <a:spLocks noChangeShapeType="1"/>
            </p:cNvSpPr>
            <p:nvPr/>
          </p:nvSpPr>
          <p:spPr bwMode="auto">
            <a:xfrm>
              <a:off x="1296" y="1152"/>
              <a:ext cx="192" cy="288"/>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grpSp>
      <p:grpSp>
        <p:nvGrpSpPr>
          <p:cNvPr id="3" name="Group 14"/>
          <p:cNvGrpSpPr>
            <a:grpSpLocks/>
          </p:cNvGrpSpPr>
          <p:nvPr/>
        </p:nvGrpSpPr>
        <p:grpSpPr bwMode="auto">
          <a:xfrm>
            <a:off x="4038600" y="2819400"/>
            <a:ext cx="4343400" cy="3276600"/>
            <a:chOff x="2544" y="1776"/>
            <a:chExt cx="2736" cy="2064"/>
          </a:xfrm>
        </p:grpSpPr>
        <p:sp>
          <p:nvSpPr>
            <p:cNvPr id="20487" name="Text Box 5"/>
            <p:cNvSpPr txBox="1">
              <a:spLocks noChangeArrowheads="1"/>
            </p:cNvSpPr>
            <p:nvPr/>
          </p:nvSpPr>
          <p:spPr bwMode="auto">
            <a:xfrm>
              <a:off x="3792" y="1776"/>
              <a:ext cx="1488" cy="978"/>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Pre-Determined Capital Cost Range</a:t>
              </a:r>
            </a:p>
          </p:txBody>
        </p:sp>
        <p:sp>
          <p:nvSpPr>
            <p:cNvPr id="20488" name="Line 6"/>
            <p:cNvSpPr>
              <a:spLocks noChangeShapeType="1"/>
            </p:cNvSpPr>
            <p:nvPr/>
          </p:nvSpPr>
          <p:spPr bwMode="auto">
            <a:xfrm flipH="1">
              <a:off x="3312" y="2544"/>
              <a:ext cx="720" cy="72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0489" name="Rectangle 10"/>
            <p:cNvSpPr>
              <a:spLocks noChangeArrowheads="1"/>
            </p:cNvSpPr>
            <p:nvPr/>
          </p:nvSpPr>
          <p:spPr bwMode="auto">
            <a:xfrm>
              <a:off x="2544" y="3264"/>
              <a:ext cx="912" cy="576"/>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endParaRPr lang="en-US" altLang="en-US" sz="2400">
                <a:solidFill>
                  <a:srgbClr val="FF0000"/>
                </a:solidFill>
              </a:endParaRPr>
            </a:p>
          </p:txBody>
        </p:sp>
      </p:grpSp>
      <p:sp>
        <p:nvSpPr>
          <p:cNvPr id="20486" name="Text Box 11"/>
          <p:cNvSpPr txBox="1">
            <a:spLocks noChangeArrowheads="1"/>
          </p:cNvSpPr>
          <p:nvPr/>
        </p:nvSpPr>
        <p:spPr bwMode="auto">
          <a:xfrm>
            <a:off x="2057400" y="609600"/>
            <a:ext cx="5029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Wet Detention Pond Cost Data</a:t>
            </a:r>
          </a:p>
        </p:txBody>
      </p:sp>
      <p:sp>
        <p:nvSpPr>
          <p:cNvPr id="4" name="Slide Number Placeholder 3"/>
          <p:cNvSpPr>
            <a:spLocks noGrp="1"/>
          </p:cNvSpPr>
          <p:nvPr>
            <p:ph type="sldNum" sz="quarter" idx="11"/>
          </p:nvPr>
        </p:nvSpPr>
        <p:spPr/>
        <p:txBody>
          <a:bodyPr/>
          <a:lstStyle/>
          <a:p>
            <a:pPr>
              <a:defRPr/>
            </a:pPr>
            <a:fld id="{7B228712-1E7C-4F48-9858-731DC271AF53}" type="slidenum">
              <a:rPr lang="en-US" smtClean="0"/>
              <a:pPr>
                <a:defRPr/>
              </a:pPr>
              <a:t>18</a:t>
            </a:fld>
            <a:endParaRPr lang="en-US"/>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506" name="Picture 15" descr="Cost - W Data U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0788" y="1219200"/>
            <a:ext cx="6702425" cy="541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2"/>
          <p:cNvSpPr>
            <a:spLocks noGrp="1" noChangeArrowheads="1"/>
          </p:cNvSpPr>
          <p:nvPr>
            <p:ph type="title"/>
          </p:nvPr>
        </p:nvSpPr>
        <p:spPr>
          <a:xfrm>
            <a:off x="0" y="152400"/>
            <a:ext cx="6477000" cy="455613"/>
          </a:xfrm>
        </p:spPr>
        <p:txBody>
          <a:bodyPr/>
          <a:lstStyle/>
          <a:p>
            <a:pPr algn="l" eaLnBrk="1" hangingPunct="1"/>
            <a:r>
              <a:rPr lang="en-US" altLang="en-US" sz="2400" smtClean="0"/>
              <a:t>Edit and Save the Cost Template.csv File</a:t>
            </a:r>
            <a:endParaRPr lang="en-US" altLang="en-US" smtClean="0"/>
          </a:p>
        </p:txBody>
      </p:sp>
      <p:grpSp>
        <p:nvGrpSpPr>
          <p:cNvPr id="21508" name="Group 22"/>
          <p:cNvGrpSpPr>
            <a:grpSpLocks/>
          </p:cNvGrpSpPr>
          <p:nvPr/>
        </p:nvGrpSpPr>
        <p:grpSpPr bwMode="auto">
          <a:xfrm>
            <a:off x="1143000" y="1143000"/>
            <a:ext cx="6324600" cy="2819400"/>
            <a:chOff x="720" y="720"/>
            <a:chExt cx="3984" cy="1776"/>
          </a:xfrm>
        </p:grpSpPr>
        <p:sp>
          <p:nvSpPr>
            <p:cNvPr id="21522" name="Rectangle 8"/>
            <p:cNvSpPr>
              <a:spLocks noChangeArrowheads="1"/>
            </p:cNvSpPr>
            <p:nvPr/>
          </p:nvSpPr>
          <p:spPr bwMode="auto">
            <a:xfrm>
              <a:off x="2544" y="1440"/>
              <a:ext cx="2160" cy="1056"/>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endParaRPr lang="en-US" altLang="en-US" sz="2400">
                <a:solidFill>
                  <a:srgbClr val="FF0000"/>
                </a:solidFill>
              </a:endParaRPr>
            </a:p>
          </p:txBody>
        </p:sp>
        <p:sp>
          <p:nvSpPr>
            <p:cNvPr id="21523" name="Text Box 9"/>
            <p:cNvSpPr txBox="1">
              <a:spLocks noChangeArrowheads="1"/>
            </p:cNvSpPr>
            <p:nvPr/>
          </p:nvSpPr>
          <p:spPr bwMode="auto">
            <a:xfrm>
              <a:off x="720" y="720"/>
              <a:ext cx="1296" cy="748"/>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User-Defined Cost Table</a:t>
              </a:r>
            </a:p>
          </p:txBody>
        </p:sp>
        <p:sp>
          <p:nvSpPr>
            <p:cNvPr id="21524" name="Line 10"/>
            <p:cNvSpPr>
              <a:spLocks noChangeShapeType="1"/>
            </p:cNvSpPr>
            <p:nvPr/>
          </p:nvSpPr>
          <p:spPr bwMode="auto">
            <a:xfrm>
              <a:off x="1968" y="1296"/>
              <a:ext cx="576" cy="288"/>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grpSp>
      <p:grpSp>
        <p:nvGrpSpPr>
          <p:cNvPr id="3" name="Group 24"/>
          <p:cNvGrpSpPr>
            <a:grpSpLocks/>
          </p:cNvGrpSpPr>
          <p:nvPr/>
        </p:nvGrpSpPr>
        <p:grpSpPr bwMode="auto">
          <a:xfrm>
            <a:off x="304800" y="4419600"/>
            <a:ext cx="7162800" cy="1225550"/>
            <a:chOff x="192" y="2784"/>
            <a:chExt cx="4512" cy="772"/>
          </a:xfrm>
        </p:grpSpPr>
        <p:sp>
          <p:nvSpPr>
            <p:cNvPr id="21519" name="Text Box 6"/>
            <p:cNvSpPr txBox="1">
              <a:spLocks noChangeArrowheads="1"/>
            </p:cNvSpPr>
            <p:nvPr/>
          </p:nvSpPr>
          <p:spPr bwMode="auto">
            <a:xfrm>
              <a:off x="192" y="2784"/>
              <a:ext cx="2256" cy="772"/>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spcBef>
                  <a:spcPct val="50000"/>
                </a:spcBef>
                <a:buClrTx/>
                <a:buSzTx/>
                <a:buFontTx/>
                <a:buNone/>
              </a:pPr>
              <a:r>
                <a:rPr lang="en-US" altLang="en-US" sz="2400">
                  <a:solidFill>
                    <a:srgbClr val="FF0000"/>
                  </a:solidFill>
                </a:rPr>
                <a:t>Maintenance Cost Data</a:t>
              </a:r>
            </a:p>
            <a:p>
              <a:pPr>
                <a:buClrTx/>
                <a:buSzTx/>
                <a:buFontTx/>
                <a:buNone/>
              </a:pPr>
              <a:r>
                <a:rPr lang="en-US" altLang="en-US" sz="2400">
                  <a:solidFill>
                    <a:srgbClr val="FF0000"/>
                  </a:solidFill>
                </a:rPr>
                <a:t>  </a:t>
              </a:r>
              <a:r>
                <a:rPr lang="en-US" altLang="en-US" sz="1800">
                  <a:solidFill>
                    <a:srgbClr val="FF0000"/>
                  </a:solidFill>
                </a:rPr>
                <a:t>- Sediment Removal Costs</a:t>
              </a:r>
            </a:p>
            <a:p>
              <a:pPr>
                <a:buClrTx/>
                <a:buSzTx/>
                <a:buFontTx/>
                <a:buNone/>
              </a:pPr>
              <a:r>
                <a:rPr lang="en-US" altLang="en-US" sz="1800">
                  <a:solidFill>
                    <a:srgbClr val="FF0000"/>
                  </a:solidFill>
                </a:rPr>
                <a:t>   - Routine Maintenance Cost</a:t>
              </a:r>
            </a:p>
          </p:txBody>
        </p:sp>
        <p:sp>
          <p:nvSpPr>
            <p:cNvPr id="21520" name="Line 7"/>
            <p:cNvSpPr>
              <a:spLocks noChangeShapeType="1"/>
            </p:cNvSpPr>
            <p:nvPr/>
          </p:nvSpPr>
          <p:spPr bwMode="auto">
            <a:xfrm flipV="1">
              <a:off x="2400" y="3120"/>
              <a:ext cx="336" cy="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1521" name="Rectangle 11"/>
            <p:cNvSpPr>
              <a:spLocks noChangeArrowheads="1"/>
            </p:cNvSpPr>
            <p:nvPr/>
          </p:nvSpPr>
          <p:spPr bwMode="auto">
            <a:xfrm>
              <a:off x="2736" y="2784"/>
              <a:ext cx="1968" cy="576"/>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endParaRPr lang="en-US" altLang="en-US" sz="2400">
                <a:solidFill>
                  <a:srgbClr val="FF0000"/>
                </a:solidFill>
              </a:endParaRPr>
            </a:p>
          </p:txBody>
        </p:sp>
      </p:grpSp>
      <p:sp>
        <p:nvSpPr>
          <p:cNvPr id="21510" name="Text Box 14"/>
          <p:cNvSpPr txBox="1">
            <a:spLocks noChangeArrowheads="1"/>
          </p:cNvSpPr>
          <p:nvPr/>
        </p:nvSpPr>
        <p:spPr bwMode="auto">
          <a:xfrm>
            <a:off x="2057400" y="609600"/>
            <a:ext cx="5029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Wet Detention Pond Cost Data</a:t>
            </a:r>
          </a:p>
        </p:txBody>
      </p:sp>
      <p:grpSp>
        <p:nvGrpSpPr>
          <p:cNvPr id="4" name="Group 23"/>
          <p:cNvGrpSpPr>
            <a:grpSpLocks/>
          </p:cNvGrpSpPr>
          <p:nvPr/>
        </p:nvGrpSpPr>
        <p:grpSpPr bwMode="auto">
          <a:xfrm>
            <a:off x="381000" y="2971800"/>
            <a:ext cx="6324600" cy="1370013"/>
            <a:chOff x="240" y="1872"/>
            <a:chExt cx="3984" cy="863"/>
          </a:xfrm>
        </p:grpSpPr>
        <p:sp>
          <p:nvSpPr>
            <p:cNvPr id="21516" name="Text Box 16"/>
            <p:cNvSpPr txBox="1">
              <a:spLocks noChangeArrowheads="1"/>
            </p:cNvSpPr>
            <p:nvPr/>
          </p:nvSpPr>
          <p:spPr bwMode="auto">
            <a:xfrm rot="10800000" flipV="1">
              <a:off x="240" y="1872"/>
              <a:ext cx="1496" cy="863"/>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Total Unit Cost</a:t>
              </a:r>
            </a:p>
            <a:p>
              <a:pPr algn="ctr">
                <a:spcBef>
                  <a:spcPct val="50000"/>
                </a:spcBef>
                <a:buClrTx/>
                <a:buSzTx/>
                <a:buFontTx/>
                <a:buNone/>
              </a:pPr>
              <a:r>
                <a:rPr lang="en-US" altLang="en-US" sz="2400">
                  <a:solidFill>
                    <a:srgbClr val="FF0000"/>
                  </a:solidFill>
                </a:rPr>
                <a:t>per 1000 cubic feet</a:t>
              </a:r>
            </a:p>
          </p:txBody>
        </p:sp>
        <p:sp>
          <p:nvSpPr>
            <p:cNvPr id="21517" name="Line 17"/>
            <p:cNvSpPr>
              <a:spLocks noChangeShapeType="1"/>
            </p:cNvSpPr>
            <p:nvPr/>
          </p:nvSpPr>
          <p:spPr bwMode="auto">
            <a:xfrm>
              <a:off x="1728" y="2304"/>
              <a:ext cx="1259" cy="336"/>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1518" name="Rectangle 18"/>
            <p:cNvSpPr>
              <a:spLocks noChangeArrowheads="1"/>
            </p:cNvSpPr>
            <p:nvPr/>
          </p:nvSpPr>
          <p:spPr bwMode="auto">
            <a:xfrm flipV="1">
              <a:off x="3024" y="2544"/>
              <a:ext cx="1200" cy="144"/>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endParaRPr lang="en-US" altLang="en-US" sz="2400">
                <a:solidFill>
                  <a:srgbClr val="FF0000"/>
                </a:solidFill>
              </a:endParaRPr>
            </a:p>
          </p:txBody>
        </p:sp>
      </p:grpSp>
      <p:grpSp>
        <p:nvGrpSpPr>
          <p:cNvPr id="5" name="Group 25"/>
          <p:cNvGrpSpPr>
            <a:grpSpLocks/>
          </p:cNvGrpSpPr>
          <p:nvPr/>
        </p:nvGrpSpPr>
        <p:grpSpPr bwMode="auto">
          <a:xfrm>
            <a:off x="304800" y="5486400"/>
            <a:ext cx="7010400" cy="838200"/>
            <a:chOff x="192" y="3456"/>
            <a:chExt cx="4416" cy="528"/>
          </a:xfrm>
        </p:grpSpPr>
        <p:sp>
          <p:nvSpPr>
            <p:cNvPr id="21513" name="Text Box 19"/>
            <p:cNvSpPr txBox="1">
              <a:spLocks noChangeArrowheads="1"/>
            </p:cNvSpPr>
            <p:nvPr/>
          </p:nvSpPr>
          <p:spPr bwMode="auto">
            <a:xfrm>
              <a:off x="192" y="3696"/>
              <a:ext cx="1968" cy="288"/>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spcBef>
                  <a:spcPct val="50000"/>
                </a:spcBef>
                <a:buClrTx/>
                <a:buSzTx/>
                <a:buFontTx/>
                <a:buNone/>
              </a:pPr>
              <a:r>
                <a:rPr lang="en-US" altLang="en-US" sz="2400">
                  <a:solidFill>
                    <a:srgbClr val="FF0000"/>
                  </a:solidFill>
                </a:rPr>
                <a:t>Land Area Multiplier</a:t>
              </a:r>
              <a:endParaRPr lang="en-US" altLang="en-US" sz="1800">
                <a:solidFill>
                  <a:srgbClr val="FF0000"/>
                </a:solidFill>
              </a:endParaRPr>
            </a:p>
          </p:txBody>
        </p:sp>
        <p:sp>
          <p:nvSpPr>
            <p:cNvPr id="21514" name="Line 20"/>
            <p:cNvSpPr>
              <a:spLocks noChangeShapeType="1"/>
            </p:cNvSpPr>
            <p:nvPr/>
          </p:nvSpPr>
          <p:spPr bwMode="auto">
            <a:xfrm flipV="1">
              <a:off x="2208" y="3600"/>
              <a:ext cx="1392" cy="24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1515" name="Rectangle 21"/>
            <p:cNvSpPr>
              <a:spLocks noChangeArrowheads="1"/>
            </p:cNvSpPr>
            <p:nvPr/>
          </p:nvSpPr>
          <p:spPr bwMode="auto">
            <a:xfrm>
              <a:off x="3600" y="3456"/>
              <a:ext cx="1008" cy="24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endParaRPr lang="en-US" altLang="en-US" sz="2400">
                <a:solidFill>
                  <a:srgbClr val="FF0000"/>
                </a:solidFill>
              </a:endParaRPr>
            </a:p>
          </p:txBody>
        </p:sp>
      </p:grpSp>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19</a:t>
            </a:fld>
            <a:endParaRPr 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44486" name="Text Box 1030"/>
          <p:cNvSpPr txBox="1">
            <a:spLocks noChangeArrowheads="1"/>
          </p:cNvSpPr>
          <p:nvPr/>
        </p:nvSpPr>
        <p:spPr bwMode="auto">
          <a:xfrm>
            <a:off x="838200" y="19050"/>
            <a:ext cx="7086600" cy="6858000"/>
          </a:xfrm>
          <a:prstGeom prst="rect">
            <a:avLst/>
          </a:prstGeom>
          <a:noFill/>
          <a:ln w="38100">
            <a:noFill/>
            <a:miter lim="800000"/>
            <a:headEnd/>
            <a:tailEnd/>
          </a:ln>
          <a:effectLst/>
        </p:spPr>
        <p:txBody>
          <a:bodyPr/>
          <a:lstStyle/>
          <a:p>
            <a:pPr marL="342900" indent="-342900" algn="ctr" eaLnBrk="0" hangingPunct="0">
              <a:spcBef>
                <a:spcPct val="50000"/>
              </a:spcBef>
              <a:defRPr/>
            </a:pPr>
            <a:endParaRPr lang="en-US" sz="44800" dirty="0">
              <a:solidFill>
                <a:schemeClr val="bg1"/>
              </a:solidFill>
              <a:effectDag name="">
                <a:cont type="tree" name="">
                  <a:effect ref="fillLine"/>
                  <a:outerShdw dist="38100" dir="13500000" algn="br">
                    <a:srgbClr val="C9E6FF"/>
                  </a:outerShdw>
                </a:cont>
                <a:cont type="tree" name="">
                  <a:effect ref="fillLine"/>
                  <a:outerShdw dist="38100" dir="2700000" algn="tl">
                    <a:srgbClr val="5B7286"/>
                  </a:outerShdw>
                </a:cont>
                <a:effect ref="fillLine"/>
              </a:effectDag>
            </a:endParaRPr>
          </a:p>
        </p:txBody>
      </p:sp>
      <p:sp>
        <p:nvSpPr>
          <p:cNvPr id="4099" name="Rectangle 1026"/>
          <p:cNvSpPr>
            <a:spLocks noGrp="1" noChangeArrowheads="1"/>
          </p:cNvSpPr>
          <p:nvPr>
            <p:ph type="title"/>
          </p:nvPr>
        </p:nvSpPr>
        <p:spPr>
          <a:xfrm>
            <a:off x="0" y="306388"/>
            <a:ext cx="9144000" cy="760412"/>
          </a:xfrm>
        </p:spPr>
        <p:txBody>
          <a:bodyPr/>
          <a:lstStyle/>
          <a:p>
            <a:pPr algn="l" eaLnBrk="1" hangingPunct="1"/>
            <a:r>
              <a:rPr lang="en-US" altLang="en-US" smtClean="0"/>
              <a:t>We will cover . . .</a:t>
            </a:r>
          </a:p>
        </p:txBody>
      </p:sp>
      <p:sp>
        <p:nvSpPr>
          <p:cNvPr id="4100" name="Rectangle 1027"/>
          <p:cNvSpPr>
            <a:spLocks noGrp="1" noChangeArrowheads="1"/>
          </p:cNvSpPr>
          <p:nvPr>
            <p:ph type="body" sz="half" idx="1"/>
          </p:nvPr>
        </p:nvSpPr>
        <p:spPr>
          <a:xfrm>
            <a:off x="762000" y="1600200"/>
            <a:ext cx="4572000" cy="4876800"/>
          </a:xfrm>
        </p:spPr>
        <p:txBody>
          <a:bodyPr/>
          <a:lstStyle/>
          <a:p>
            <a:pPr eaLnBrk="1" hangingPunct="1"/>
            <a:r>
              <a:rPr lang="en-US" altLang="en-US" dirty="0" smtClean="0"/>
              <a:t>Cost Analysis Overview</a:t>
            </a:r>
          </a:p>
          <a:p>
            <a:pPr eaLnBrk="1" hangingPunct="1"/>
            <a:r>
              <a:rPr lang="en-US" altLang="en-US" dirty="0" smtClean="0"/>
              <a:t>Sources of Cost Data</a:t>
            </a:r>
          </a:p>
          <a:p>
            <a:pPr eaLnBrk="1" hangingPunct="1"/>
            <a:r>
              <a:rPr lang="en-US" altLang="en-US" dirty="0" smtClean="0"/>
              <a:t>Entering Cost Data</a:t>
            </a:r>
          </a:p>
          <a:p>
            <a:pPr eaLnBrk="1" hangingPunct="1"/>
            <a:r>
              <a:rPr lang="en-US" altLang="en-US" dirty="0" smtClean="0"/>
              <a:t>Running the model with Cost Data and Reviewing Cost Output</a:t>
            </a:r>
          </a:p>
        </p:txBody>
      </p:sp>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2</a:t>
            </a:fld>
            <a:endParaRPr 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30" name="Picture 15" descr="Cost - W Data U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0788" y="1219200"/>
            <a:ext cx="6702425" cy="541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Rectangle 2"/>
          <p:cNvSpPr>
            <a:spLocks noGrp="1" noChangeArrowheads="1"/>
          </p:cNvSpPr>
          <p:nvPr>
            <p:ph type="title"/>
          </p:nvPr>
        </p:nvSpPr>
        <p:spPr>
          <a:xfrm>
            <a:off x="0" y="152400"/>
            <a:ext cx="6477000" cy="455613"/>
          </a:xfrm>
        </p:spPr>
        <p:txBody>
          <a:bodyPr/>
          <a:lstStyle/>
          <a:p>
            <a:pPr algn="l" eaLnBrk="1" hangingPunct="1"/>
            <a:r>
              <a:rPr lang="en-US" altLang="en-US" sz="2400" smtClean="0"/>
              <a:t>Edit and Save the Cost Template.csv File</a:t>
            </a:r>
            <a:endParaRPr lang="en-US" altLang="en-US" smtClean="0"/>
          </a:p>
        </p:txBody>
      </p:sp>
      <p:sp>
        <p:nvSpPr>
          <p:cNvPr id="22532" name="Text Box 14"/>
          <p:cNvSpPr txBox="1">
            <a:spLocks noChangeArrowheads="1"/>
          </p:cNvSpPr>
          <p:nvPr/>
        </p:nvSpPr>
        <p:spPr bwMode="auto">
          <a:xfrm>
            <a:off x="2057400" y="609600"/>
            <a:ext cx="5029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Total Unit Cost</a:t>
            </a:r>
          </a:p>
        </p:txBody>
      </p:sp>
      <p:grpSp>
        <p:nvGrpSpPr>
          <p:cNvPr id="2" name="Group 23"/>
          <p:cNvGrpSpPr>
            <a:grpSpLocks/>
          </p:cNvGrpSpPr>
          <p:nvPr/>
        </p:nvGrpSpPr>
        <p:grpSpPr bwMode="auto">
          <a:xfrm>
            <a:off x="381000" y="2971800"/>
            <a:ext cx="6324600" cy="1370013"/>
            <a:chOff x="240" y="1872"/>
            <a:chExt cx="3984" cy="863"/>
          </a:xfrm>
        </p:grpSpPr>
        <p:sp>
          <p:nvSpPr>
            <p:cNvPr id="22534" name="Text Box 16"/>
            <p:cNvSpPr txBox="1">
              <a:spLocks noChangeArrowheads="1"/>
            </p:cNvSpPr>
            <p:nvPr/>
          </p:nvSpPr>
          <p:spPr bwMode="auto">
            <a:xfrm rot="10800000" flipV="1">
              <a:off x="240" y="1872"/>
              <a:ext cx="1496" cy="863"/>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Total Unit Cost</a:t>
              </a:r>
            </a:p>
            <a:p>
              <a:pPr algn="ctr">
                <a:spcBef>
                  <a:spcPct val="50000"/>
                </a:spcBef>
                <a:buClrTx/>
                <a:buSzTx/>
                <a:buFontTx/>
                <a:buNone/>
              </a:pPr>
              <a:r>
                <a:rPr lang="en-US" altLang="en-US" sz="2400">
                  <a:solidFill>
                    <a:srgbClr val="FF0000"/>
                  </a:solidFill>
                </a:rPr>
                <a:t>per 1000 cubic feet</a:t>
              </a:r>
            </a:p>
          </p:txBody>
        </p:sp>
        <p:sp>
          <p:nvSpPr>
            <p:cNvPr id="22535" name="Line 17"/>
            <p:cNvSpPr>
              <a:spLocks noChangeShapeType="1"/>
            </p:cNvSpPr>
            <p:nvPr/>
          </p:nvSpPr>
          <p:spPr bwMode="auto">
            <a:xfrm>
              <a:off x="1728" y="2304"/>
              <a:ext cx="1259" cy="336"/>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2536" name="Rectangle 18"/>
            <p:cNvSpPr>
              <a:spLocks noChangeArrowheads="1"/>
            </p:cNvSpPr>
            <p:nvPr/>
          </p:nvSpPr>
          <p:spPr bwMode="auto">
            <a:xfrm flipV="1">
              <a:off x="3024" y="2544"/>
              <a:ext cx="1200" cy="144"/>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endParaRPr lang="en-US" altLang="en-US" sz="2400">
                <a:solidFill>
                  <a:srgbClr val="FF0000"/>
                </a:solidFill>
              </a:endParaRPr>
            </a:p>
          </p:txBody>
        </p:sp>
      </p:grpSp>
      <p:sp>
        <p:nvSpPr>
          <p:cNvPr id="3" name="Slide Number Placeholder 2"/>
          <p:cNvSpPr>
            <a:spLocks noGrp="1"/>
          </p:cNvSpPr>
          <p:nvPr>
            <p:ph type="sldNum" sz="quarter" idx="11"/>
          </p:nvPr>
        </p:nvSpPr>
        <p:spPr/>
        <p:txBody>
          <a:bodyPr/>
          <a:lstStyle/>
          <a:p>
            <a:pPr>
              <a:defRPr/>
            </a:pPr>
            <a:fld id="{7B228712-1E7C-4F48-9858-731DC271AF53}" type="slidenum">
              <a:rPr lang="en-US" smtClean="0"/>
              <a:pPr>
                <a:defRPr/>
              </a:pPr>
              <a:t>20</a:t>
            </a:fld>
            <a:endParaRPr lang="en-US"/>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0" y="152400"/>
            <a:ext cx="6477000" cy="455613"/>
          </a:xfrm>
        </p:spPr>
        <p:txBody>
          <a:bodyPr/>
          <a:lstStyle/>
          <a:p>
            <a:pPr algn="l" eaLnBrk="1" hangingPunct="1"/>
            <a:r>
              <a:rPr lang="en-US" altLang="en-US" sz="2400" smtClean="0"/>
              <a:t>Edit and Save the Cost Template.csv File</a:t>
            </a:r>
            <a:endParaRPr lang="en-US" altLang="en-US" smtClean="0"/>
          </a:p>
        </p:txBody>
      </p:sp>
      <p:sp>
        <p:nvSpPr>
          <p:cNvPr id="23555" name="Text Box 14"/>
          <p:cNvSpPr txBox="1">
            <a:spLocks noChangeArrowheads="1"/>
          </p:cNvSpPr>
          <p:nvPr/>
        </p:nvSpPr>
        <p:spPr bwMode="auto">
          <a:xfrm>
            <a:off x="2455863" y="609600"/>
            <a:ext cx="42291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Total Unit Cost Basis for User Defined Costs</a:t>
            </a:r>
          </a:p>
        </p:txBody>
      </p:sp>
      <p:graphicFrame>
        <p:nvGraphicFramePr>
          <p:cNvPr id="9" name="Table 8"/>
          <p:cNvGraphicFramePr>
            <a:graphicFrameLocks noGrp="1"/>
          </p:cNvGraphicFramePr>
          <p:nvPr/>
        </p:nvGraphicFramePr>
        <p:xfrm>
          <a:off x="471488" y="1712913"/>
          <a:ext cx="8153400" cy="3675061"/>
        </p:xfrm>
        <a:graphic>
          <a:graphicData uri="http://schemas.openxmlformats.org/drawingml/2006/table">
            <a:tbl>
              <a:tblPr/>
              <a:tblGrid>
                <a:gridCol w="2500312"/>
                <a:gridCol w="5653088"/>
              </a:tblGrid>
              <a:tr h="37150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Control Practice</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Total Unit Cost Units</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4013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1C1C1C"/>
                          </a:solidFill>
                          <a:effectLst/>
                          <a:latin typeface="Arial" charset="0"/>
                        </a:rPr>
                        <a:t>Wet Detention Pond</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1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1C1C1C"/>
                          </a:solidFill>
                          <a:effectLst/>
                          <a:latin typeface="Arial" charset="0"/>
                        </a:rPr>
                        <a:t>Sum of user-defined costs ($) / 1000 cf Pond Volume (datum to highest elevation)</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1E0"/>
                    </a:solidFill>
                  </a:tcPr>
                </a:tc>
              </a:tr>
              <a:tr h="64013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1C1C1C"/>
                          </a:solidFill>
                          <a:effectLst/>
                          <a:latin typeface="Arial" charset="0"/>
                        </a:rPr>
                        <a:t>Porous Pavement</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1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1C1C1C"/>
                          </a:solidFill>
                          <a:effectLst/>
                          <a:latin typeface="Arial" charset="0"/>
                        </a:rPr>
                        <a:t>Sum of user-defined costs ($) / sf of Porous Pavement</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1F0"/>
                    </a:solidFill>
                  </a:tcPr>
                </a:tc>
              </a:tr>
              <a:tr h="64013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1C1C1C"/>
                          </a:solidFill>
                          <a:effectLst/>
                          <a:latin typeface="Arial" charset="0"/>
                        </a:rPr>
                        <a:t>Street Cleaning</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1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1C1C1C"/>
                          </a:solidFill>
                          <a:effectLst/>
                          <a:latin typeface="Arial" charset="0"/>
                        </a:rPr>
                        <a:t>Street Cleaner capital cost ($) / Total curb-miles swept per year</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1E0"/>
                    </a:solidFill>
                  </a:tcPr>
                </a:tc>
              </a:tr>
              <a:tr h="37150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1C1C1C"/>
                          </a:solidFill>
                          <a:effectLst/>
                          <a:latin typeface="Arial" charset="0"/>
                        </a:rPr>
                        <a:t>Biofiltration</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1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1C1C1C"/>
                          </a:solidFill>
                          <a:effectLst/>
                          <a:latin typeface="Arial" charset="0"/>
                        </a:rPr>
                        <a:t>Sum of user-defined costs ($) / cy Cut/Fill Volume</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1F0"/>
                    </a:solidFill>
                  </a:tcPr>
                </a:tc>
              </a:tr>
              <a:tr h="64013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1C1C1C"/>
                          </a:solidFill>
                          <a:effectLst/>
                          <a:latin typeface="Arial" charset="0"/>
                        </a:rPr>
                        <a:t>Catchbasin Cleaning</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1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1C1C1C"/>
                          </a:solidFill>
                          <a:effectLst/>
                          <a:latin typeface="Arial" charset="0"/>
                        </a:rPr>
                        <a:t>Sum of user-defined costs ($) / Unit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1C1C1C"/>
                        </a:solidFill>
                        <a:effectLst/>
                        <a:latin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1E0"/>
                    </a:solidFill>
                  </a:tcPr>
                </a:tc>
              </a:tr>
              <a:tr h="37150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1C1C1C"/>
                          </a:solidFill>
                          <a:effectLst/>
                          <a:latin typeface="Arial" charset="0"/>
                        </a:rPr>
                        <a:t>Grass Swales</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1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1C1C1C"/>
                          </a:solidFill>
                          <a:effectLst/>
                          <a:latin typeface="Arial" charset="0"/>
                        </a:rPr>
                        <a:t>Sum of user-defined costs ($) / lf of grass swale</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1F0"/>
                    </a:solidFill>
                  </a:tcPr>
                </a:tc>
              </a:tr>
            </a:tbl>
          </a:graphicData>
        </a:graphic>
      </p:graphicFrame>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21</a:t>
            </a:fld>
            <a:endParaRPr 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a:xfrm>
            <a:off x="0" y="306388"/>
            <a:ext cx="9144000" cy="760412"/>
          </a:xfrm>
        </p:spPr>
        <p:txBody>
          <a:bodyPr/>
          <a:lstStyle/>
          <a:p>
            <a:pPr algn="l" eaLnBrk="1" hangingPunct="1"/>
            <a:r>
              <a:rPr lang="en-US" altLang="en-US" smtClean="0"/>
              <a:t>We will cover . . .</a:t>
            </a:r>
          </a:p>
        </p:txBody>
      </p:sp>
      <p:sp>
        <p:nvSpPr>
          <p:cNvPr id="24580" name="Rectangle 3"/>
          <p:cNvSpPr>
            <a:spLocks noGrp="1" noChangeArrowheads="1"/>
          </p:cNvSpPr>
          <p:nvPr>
            <p:ph type="body" sz="half" idx="1"/>
          </p:nvPr>
        </p:nvSpPr>
        <p:spPr>
          <a:xfrm>
            <a:off x="762000" y="1600200"/>
            <a:ext cx="4114800" cy="4876800"/>
          </a:xfrm>
        </p:spPr>
        <p:txBody>
          <a:bodyPr/>
          <a:lstStyle/>
          <a:p>
            <a:pPr eaLnBrk="1" hangingPunct="1"/>
            <a:r>
              <a:rPr lang="en-US" altLang="en-US" smtClean="0">
                <a:solidFill>
                  <a:srgbClr val="808080"/>
                </a:solidFill>
              </a:rPr>
              <a:t>Cost Analysis Overview</a:t>
            </a:r>
          </a:p>
          <a:p>
            <a:pPr eaLnBrk="1" hangingPunct="1"/>
            <a:r>
              <a:rPr lang="en-US" altLang="en-US" smtClean="0">
                <a:solidFill>
                  <a:srgbClr val="808080"/>
                </a:solidFill>
              </a:rPr>
              <a:t>Sources of Cost Data</a:t>
            </a:r>
          </a:p>
          <a:p>
            <a:pPr eaLnBrk="1" hangingPunct="1"/>
            <a:r>
              <a:rPr lang="en-US" altLang="en-US" smtClean="0">
                <a:solidFill>
                  <a:srgbClr val="808080"/>
                </a:solidFill>
              </a:rPr>
              <a:t>Entering Cost Data</a:t>
            </a:r>
          </a:p>
          <a:p>
            <a:pPr eaLnBrk="1" hangingPunct="1"/>
            <a:r>
              <a:rPr lang="en-US" altLang="en-US" smtClean="0">
                <a:solidFill>
                  <a:srgbClr val="FF0000"/>
                </a:solidFill>
              </a:rPr>
              <a:t>Running the Model with Cost Data and Reviewing Cost Output</a:t>
            </a:r>
          </a:p>
        </p:txBody>
      </p:sp>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22</a:t>
            </a:fld>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0" y="306388"/>
            <a:ext cx="9144000" cy="760412"/>
          </a:xfrm>
        </p:spPr>
        <p:txBody>
          <a:bodyPr/>
          <a:lstStyle/>
          <a:p>
            <a:pPr algn="l" eaLnBrk="1" hangingPunct="1"/>
            <a:r>
              <a:rPr lang="en-US" altLang="en-US" smtClean="0"/>
              <a:t>Two Types of Cost Output</a:t>
            </a:r>
          </a:p>
        </p:txBody>
      </p:sp>
      <p:sp>
        <p:nvSpPr>
          <p:cNvPr id="25603" name="Rectangle 3"/>
          <p:cNvSpPr>
            <a:spLocks noGrp="1" noChangeArrowheads="1"/>
          </p:cNvSpPr>
          <p:nvPr>
            <p:ph type="body" sz="half" idx="1"/>
          </p:nvPr>
        </p:nvSpPr>
        <p:spPr>
          <a:xfrm>
            <a:off x="762000" y="1600200"/>
            <a:ext cx="6629400" cy="4876800"/>
          </a:xfrm>
        </p:spPr>
        <p:txBody>
          <a:bodyPr/>
          <a:lstStyle/>
          <a:p>
            <a:pPr marL="533400" indent="-533400" eaLnBrk="1" hangingPunct="1">
              <a:buFont typeface="Wingdings" pitchFamily="2" charset="2"/>
              <a:buAutoNum type="arabicPeriod"/>
            </a:pPr>
            <a:r>
              <a:rPr lang="en-US" altLang="en-US" smtClean="0"/>
              <a:t>File Run - Capital, Land, and Maintenance Costs on the Summary Tab of a WinSLAMM Model Run</a:t>
            </a:r>
          </a:p>
          <a:p>
            <a:pPr marL="533400" indent="-533400" eaLnBrk="1" hangingPunct="1">
              <a:buFont typeface="Wingdings" pitchFamily="2" charset="2"/>
              <a:buAutoNum type="arabicPeriod"/>
            </a:pPr>
            <a:r>
              <a:rPr lang="en-US" altLang="en-US" smtClean="0"/>
              <a:t>Group File Run - Capital, Land, and Maintenance Costs included with the output when you run a set of .mdb files using the Batch Processor</a:t>
            </a:r>
          </a:p>
          <a:p>
            <a:pPr marL="533400" indent="-533400" eaLnBrk="1" hangingPunct="1"/>
            <a:endParaRPr lang="en-US" altLang="en-US" smtClean="0"/>
          </a:p>
          <a:p>
            <a:pPr marL="533400" indent="-533400" eaLnBrk="1" hangingPunct="1"/>
            <a:endParaRPr lang="en-US" altLang="en-US" smtClean="0">
              <a:solidFill>
                <a:srgbClr val="FF0000"/>
              </a:solidFill>
            </a:endParaRPr>
          </a:p>
        </p:txBody>
      </p:sp>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23</a:t>
            </a:fld>
            <a:endParaRPr lang="en-US"/>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6626"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5613" y="785813"/>
            <a:ext cx="5692775" cy="5743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627" name="Rectangle 5"/>
          <p:cNvSpPr>
            <a:spLocks noChangeArrowheads="1"/>
          </p:cNvSpPr>
          <p:nvPr/>
        </p:nvSpPr>
        <p:spPr bwMode="auto">
          <a:xfrm>
            <a:off x="1828800" y="5391150"/>
            <a:ext cx="5181600" cy="3810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endParaRPr lang="en-US" altLang="en-US" sz="2400">
              <a:solidFill>
                <a:srgbClr val="FF0000"/>
              </a:solidFill>
            </a:endParaRPr>
          </a:p>
        </p:txBody>
      </p:sp>
      <p:sp>
        <p:nvSpPr>
          <p:cNvPr id="26628" name="Line 7"/>
          <p:cNvSpPr>
            <a:spLocks noChangeShapeType="1"/>
          </p:cNvSpPr>
          <p:nvPr/>
        </p:nvSpPr>
        <p:spPr bwMode="auto">
          <a:xfrm flipH="1">
            <a:off x="4572000" y="2667000"/>
            <a:ext cx="457200" cy="27432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6629" name="Text Box 8"/>
          <p:cNvSpPr txBox="1">
            <a:spLocks noChangeArrowheads="1"/>
          </p:cNvSpPr>
          <p:nvPr/>
        </p:nvSpPr>
        <p:spPr bwMode="auto">
          <a:xfrm>
            <a:off x="4038600" y="1828800"/>
            <a:ext cx="4876800" cy="822325"/>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Enter the Cost Data File Name in the Current File Data Window</a:t>
            </a:r>
          </a:p>
        </p:txBody>
      </p:sp>
      <p:sp>
        <p:nvSpPr>
          <p:cNvPr id="26630" name="Rectangle 9"/>
          <p:cNvSpPr>
            <a:spLocks noChangeArrowheads="1"/>
          </p:cNvSpPr>
          <p:nvPr/>
        </p:nvSpPr>
        <p:spPr bwMode="auto">
          <a:xfrm>
            <a:off x="0" y="152400"/>
            <a:ext cx="60960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eaLnBrk="1" hangingPunct="1">
              <a:spcBef>
                <a:spcPct val="0"/>
              </a:spcBef>
              <a:buClrTx/>
              <a:buSzTx/>
              <a:buFontTx/>
              <a:buNone/>
            </a:pPr>
            <a:r>
              <a:rPr lang="en-US" altLang="en-US" sz="2400">
                <a:solidFill>
                  <a:schemeClr val="tx2"/>
                </a:solidFill>
              </a:rPr>
              <a:t>1.  Output on a Model Run Summary Tab</a:t>
            </a:r>
          </a:p>
        </p:txBody>
      </p:sp>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24</a:t>
            </a:fld>
            <a:endParaRPr lang="en-US"/>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765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100" y="695325"/>
            <a:ext cx="7543800" cy="5467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51" name="Rectangle 4"/>
          <p:cNvSpPr>
            <a:spLocks noChangeArrowheads="1"/>
          </p:cNvSpPr>
          <p:nvPr/>
        </p:nvSpPr>
        <p:spPr bwMode="auto">
          <a:xfrm>
            <a:off x="828675" y="4648200"/>
            <a:ext cx="2371725" cy="1514475"/>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endParaRPr lang="en-US" altLang="en-US" sz="2400">
              <a:solidFill>
                <a:srgbClr val="FF0000"/>
              </a:solidFill>
            </a:endParaRPr>
          </a:p>
        </p:txBody>
      </p:sp>
      <p:sp>
        <p:nvSpPr>
          <p:cNvPr id="27652" name="Line 5"/>
          <p:cNvSpPr>
            <a:spLocks noChangeShapeType="1"/>
          </p:cNvSpPr>
          <p:nvPr/>
        </p:nvSpPr>
        <p:spPr bwMode="auto">
          <a:xfrm flipH="1">
            <a:off x="3200400" y="2286000"/>
            <a:ext cx="1524000" cy="23622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7653" name="Text Box 6"/>
          <p:cNvSpPr txBox="1">
            <a:spLocks noChangeArrowheads="1"/>
          </p:cNvSpPr>
          <p:nvPr/>
        </p:nvSpPr>
        <p:spPr bwMode="auto">
          <a:xfrm>
            <a:off x="4038600" y="1828800"/>
            <a:ext cx="4876800" cy="457200"/>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Total Control Practice Costs</a:t>
            </a:r>
          </a:p>
        </p:txBody>
      </p:sp>
      <p:sp>
        <p:nvSpPr>
          <p:cNvPr id="27654" name="Rectangle 7"/>
          <p:cNvSpPr>
            <a:spLocks noChangeArrowheads="1"/>
          </p:cNvSpPr>
          <p:nvPr/>
        </p:nvSpPr>
        <p:spPr bwMode="auto">
          <a:xfrm>
            <a:off x="0" y="152400"/>
            <a:ext cx="60960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eaLnBrk="1" hangingPunct="1">
              <a:spcBef>
                <a:spcPct val="0"/>
              </a:spcBef>
              <a:buClrTx/>
              <a:buSzTx/>
              <a:buFontTx/>
              <a:buNone/>
            </a:pPr>
            <a:r>
              <a:rPr lang="en-US" altLang="en-US" sz="2400">
                <a:solidFill>
                  <a:schemeClr val="tx2"/>
                </a:solidFill>
              </a:rPr>
              <a:t>1.  Output on a Model Run Summary Tab</a:t>
            </a:r>
          </a:p>
        </p:txBody>
      </p:sp>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25</a:t>
            </a:fld>
            <a:endParaRPr 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752600"/>
            <a:ext cx="8315325" cy="4848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675" name="Rectangle 4"/>
          <p:cNvSpPr>
            <a:spLocks noChangeArrowheads="1"/>
          </p:cNvSpPr>
          <p:nvPr/>
        </p:nvSpPr>
        <p:spPr bwMode="auto">
          <a:xfrm>
            <a:off x="533400" y="6019800"/>
            <a:ext cx="6781800" cy="4572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endParaRPr lang="en-US" altLang="en-US" sz="2400">
              <a:solidFill>
                <a:srgbClr val="FF0000"/>
              </a:solidFill>
            </a:endParaRPr>
          </a:p>
        </p:txBody>
      </p:sp>
      <p:sp>
        <p:nvSpPr>
          <p:cNvPr id="28676" name="Line 5"/>
          <p:cNvSpPr>
            <a:spLocks noChangeShapeType="1"/>
          </p:cNvSpPr>
          <p:nvPr/>
        </p:nvSpPr>
        <p:spPr bwMode="auto">
          <a:xfrm flipH="1">
            <a:off x="4572000" y="4724400"/>
            <a:ext cx="0" cy="12954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8677" name="Text Box 6"/>
          <p:cNvSpPr txBox="1">
            <a:spLocks noChangeArrowheads="1"/>
          </p:cNvSpPr>
          <p:nvPr/>
        </p:nvSpPr>
        <p:spPr bwMode="auto">
          <a:xfrm>
            <a:off x="342900" y="3886200"/>
            <a:ext cx="8458200" cy="822325"/>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Enter the Cost Data File Name by checking the box and pressing the ‘Select Cost Data File’ Window</a:t>
            </a:r>
          </a:p>
        </p:txBody>
      </p:sp>
      <p:sp>
        <p:nvSpPr>
          <p:cNvPr id="28678" name="Rectangle 7"/>
          <p:cNvSpPr>
            <a:spLocks noChangeArrowheads="1"/>
          </p:cNvSpPr>
          <p:nvPr/>
        </p:nvSpPr>
        <p:spPr bwMode="auto">
          <a:xfrm>
            <a:off x="0" y="152400"/>
            <a:ext cx="57150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eaLnBrk="1" hangingPunct="1">
              <a:spcBef>
                <a:spcPct val="0"/>
              </a:spcBef>
              <a:buClrTx/>
              <a:buSzTx/>
              <a:buFontTx/>
              <a:buNone/>
            </a:pPr>
            <a:r>
              <a:rPr lang="en-US" altLang="en-US" sz="2400">
                <a:solidFill>
                  <a:schemeClr val="tx2"/>
                </a:solidFill>
              </a:rPr>
              <a:t>2.  Output from a Set of .mdb Files</a:t>
            </a:r>
          </a:p>
        </p:txBody>
      </p:sp>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26</a:t>
            </a:fld>
            <a:endParaRPr lang="en-US"/>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9698" name="Picture 8" descr="Excel DATSetOutpu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438" y="1828800"/>
            <a:ext cx="8493125" cy="465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Rectangle 4"/>
          <p:cNvSpPr>
            <a:spLocks noChangeArrowheads="1"/>
          </p:cNvSpPr>
          <p:nvPr/>
        </p:nvSpPr>
        <p:spPr bwMode="auto">
          <a:xfrm>
            <a:off x="4953000" y="3429000"/>
            <a:ext cx="3352800" cy="19812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endParaRPr lang="en-US" altLang="en-US" sz="2400">
              <a:solidFill>
                <a:srgbClr val="FF0000"/>
              </a:solidFill>
            </a:endParaRPr>
          </a:p>
        </p:txBody>
      </p:sp>
      <p:sp>
        <p:nvSpPr>
          <p:cNvPr id="29700" name="Line 5"/>
          <p:cNvSpPr>
            <a:spLocks noChangeShapeType="1"/>
          </p:cNvSpPr>
          <p:nvPr/>
        </p:nvSpPr>
        <p:spPr bwMode="auto">
          <a:xfrm>
            <a:off x="2514600" y="2895600"/>
            <a:ext cx="2438400" cy="9144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9701" name="Text Box 6"/>
          <p:cNvSpPr txBox="1">
            <a:spLocks noChangeArrowheads="1"/>
          </p:cNvSpPr>
          <p:nvPr/>
        </p:nvSpPr>
        <p:spPr bwMode="auto">
          <a:xfrm>
            <a:off x="342900" y="914400"/>
            <a:ext cx="8458200" cy="457200"/>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Import the output file ‘MDBSetOutput.CSV’ into Excel</a:t>
            </a:r>
          </a:p>
        </p:txBody>
      </p:sp>
      <p:sp>
        <p:nvSpPr>
          <p:cNvPr id="29702" name="Rectangle 7"/>
          <p:cNvSpPr>
            <a:spLocks noChangeArrowheads="1"/>
          </p:cNvSpPr>
          <p:nvPr/>
        </p:nvSpPr>
        <p:spPr bwMode="auto">
          <a:xfrm>
            <a:off x="0" y="152400"/>
            <a:ext cx="57150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eaLnBrk="1" hangingPunct="1">
              <a:spcBef>
                <a:spcPct val="0"/>
              </a:spcBef>
              <a:buClrTx/>
              <a:buSzTx/>
              <a:buFontTx/>
              <a:buNone/>
            </a:pPr>
            <a:r>
              <a:rPr lang="en-US" altLang="en-US" sz="2400">
                <a:solidFill>
                  <a:schemeClr val="tx2"/>
                </a:solidFill>
              </a:rPr>
              <a:t>2.  Output from a Set of .mdb Files</a:t>
            </a:r>
          </a:p>
        </p:txBody>
      </p:sp>
      <p:sp>
        <p:nvSpPr>
          <p:cNvPr id="29703" name="Text Box 9"/>
          <p:cNvSpPr txBox="1">
            <a:spLocks noChangeArrowheads="1"/>
          </p:cNvSpPr>
          <p:nvPr/>
        </p:nvSpPr>
        <p:spPr bwMode="auto">
          <a:xfrm>
            <a:off x="762000" y="2209800"/>
            <a:ext cx="3048000" cy="830263"/>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Cost Output for each .mdb file</a:t>
            </a:r>
          </a:p>
        </p:txBody>
      </p:sp>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27</a:t>
            </a:fld>
            <a:endParaRPr lang="en-US"/>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22" name="Picture 10" descr="Excel DATSetOutputCostDetail"/>
          <p:cNvPicPr>
            <a:picLocks noChangeAspect="1" noChangeArrowheads="1"/>
          </p:cNvPicPr>
          <p:nvPr/>
        </p:nvPicPr>
        <p:blipFill>
          <a:blip r:embed="rId3">
            <a:extLst>
              <a:ext uri="{28A0092B-C50C-407E-A947-70E740481C1C}">
                <a14:useLocalDpi xmlns:a14="http://schemas.microsoft.com/office/drawing/2010/main" val="0"/>
              </a:ext>
            </a:extLst>
          </a:blip>
          <a:srcRect r="25676"/>
          <a:stretch>
            <a:fillRect/>
          </a:stretch>
        </p:blipFill>
        <p:spPr bwMode="auto">
          <a:xfrm>
            <a:off x="381000" y="2514600"/>
            <a:ext cx="8382000"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Rectangle 4"/>
          <p:cNvSpPr>
            <a:spLocks noChangeArrowheads="1"/>
          </p:cNvSpPr>
          <p:nvPr/>
        </p:nvSpPr>
        <p:spPr bwMode="auto">
          <a:xfrm>
            <a:off x="609600" y="3733800"/>
            <a:ext cx="5715000" cy="19812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endParaRPr lang="en-US" altLang="en-US" sz="2400">
              <a:solidFill>
                <a:srgbClr val="FF0000"/>
              </a:solidFill>
            </a:endParaRPr>
          </a:p>
        </p:txBody>
      </p:sp>
      <p:sp>
        <p:nvSpPr>
          <p:cNvPr id="30724" name="Text Box 6"/>
          <p:cNvSpPr txBox="1">
            <a:spLocks noChangeArrowheads="1"/>
          </p:cNvSpPr>
          <p:nvPr/>
        </p:nvSpPr>
        <p:spPr bwMode="auto">
          <a:xfrm>
            <a:off x="342900" y="914400"/>
            <a:ext cx="8458200" cy="830263"/>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Import the output file ‘MDBSetOutputCostDetail.CSV’ into Excel</a:t>
            </a:r>
          </a:p>
        </p:txBody>
      </p:sp>
      <p:sp>
        <p:nvSpPr>
          <p:cNvPr id="30725" name="Rectangle 7"/>
          <p:cNvSpPr>
            <a:spLocks noChangeArrowheads="1"/>
          </p:cNvSpPr>
          <p:nvPr/>
        </p:nvSpPr>
        <p:spPr bwMode="auto">
          <a:xfrm>
            <a:off x="0" y="152400"/>
            <a:ext cx="58674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eaLnBrk="1" hangingPunct="1">
              <a:spcBef>
                <a:spcPct val="0"/>
              </a:spcBef>
              <a:buClrTx/>
              <a:buSzTx/>
              <a:buFontTx/>
              <a:buNone/>
            </a:pPr>
            <a:r>
              <a:rPr lang="en-US" altLang="en-US" sz="2400">
                <a:solidFill>
                  <a:schemeClr val="tx2"/>
                </a:solidFill>
              </a:rPr>
              <a:t>2.  Output from a Set of .mdb Files</a:t>
            </a:r>
          </a:p>
        </p:txBody>
      </p:sp>
      <p:sp>
        <p:nvSpPr>
          <p:cNvPr id="30726" name="Text Box 8"/>
          <p:cNvSpPr txBox="1">
            <a:spLocks noChangeArrowheads="1"/>
          </p:cNvSpPr>
          <p:nvPr/>
        </p:nvSpPr>
        <p:spPr bwMode="auto">
          <a:xfrm>
            <a:off x="3048000" y="2057400"/>
            <a:ext cx="3048000" cy="1187450"/>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Cost Information  for each control practice</a:t>
            </a:r>
          </a:p>
        </p:txBody>
      </p:sp>
      <p:sp>
        <p:nvSpPr>
          <p:cNvPr id="30727" name="Line 5"/>
          <p:cNvSpPr>
            <a:spLocks noChangeShapeType="1"/>
          </p:cNvSpPr>
          <p:nvPr/>
        </p:nvSpPr>
        <p:spPr bwMode="auto">
          <a:xfrm flipH="1">
            <a:off x="3429000" y="3124200"/>
            <a:ext cx="76200" cy="6096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28</a:t>
            </a:fld>
            <a:endParaRPr lang="en-US"/>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1746" name="Picture 10" descr="Excel DATSetOutputCostDetail"/>
          <p:cNvPicPr>
            <a:picLocks noChangeAspect="1" noChangeArrowheads="1"/>
          </p:cNvPicPr>
          <p:nvPr/>
        </p:nvPicPr>
        <p:blipFill>
          <a:blip r:embed="rId3">
            <a:extLst>
              <a:ext uri="{28A0092B-C50C-407E-A947-70E740481C1C}">
                <a14:useLocalDpi xmlns:a14="http://schemas.microsoft.com/office/drawing/2010/main" val="0"/>
              </a:ext>
            </a:extLst>
          </a:blip>
          <a:srcRect l="27702"/>
          <a:stretch>
            <a:fillRect/>
          </a:stretch>
        </p:blipFill>
        <p:spPr bwMode="auto">
          <a:xfrm>
            <a:off x="495300" y="2514600"/>
            <a:ext cx="8153400"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Rectangle 4"/>
          <p:cNvSpPr>
            <a:spLocks noChangeArrowheads="1"/>
          </p:cNvSpPr>
          <p:nvPr/>
        </p:nvSpPr>
        <p:spPr bwMode="auto">
          <a:xfrm>
            <a:off x="3124200" y="3810000"/>
            <a:ext cx="3124200" cy="19812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endParaRPr lang="en-US" altLang="en-US" sz="2400">
              <a:solidFill>
                <a:srgbClr val="FF0000"/>
              </a:solidFill>
            </a:endParaRPr>
          </a:p>
        </p:txBody>
      </p:sp>
      <p:sp>
        <p:nvSpPr>
          <p:cNvPr id="31748" name="Line 5"/>
          <p:cNvSpPr>
            <a:spLocks noChangeShapeType="1"/>
          </p:cNvSpPr>
          <p:nvPr/>
        </p:nvSpPr>
        <p:spPr bwMode="auto">
          <a:xfrm>
            <a:off x="4419600" y="2590800"/>
            <a:ext cx="152400" cy="12192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31749" name="Text Box 6"/>
          <p:cNvSpPr txBox="1">
            <a:spLocks noChangeArrowheads="1"/>
          </p:cNvSpPr>
          <p:nvPr/>
        </p:nvSpPr>
        <p:spPr bwMode="auto">
          <a:xfrm>
            <a:off x="342900" y="914400"/>
            <a:ext cx="8458200" cy="830263"/>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Import the output file ‘MDBSetOutputCostDetail.CSV’ into Excel</a:t>
            </a:r>
          </a:p>
        </p:txBody>
      </p:sp>
      <p:sp>
        <p:nvSpPr>
          <p:cNvPr id="31750" name="Rectangle 7"/>
          <p:cNvSpPr>
            <a:spLocks noChangeArrowheads="1"/>
          </p:cNvSpPr>
          <p:nvPr/>
        </p:nvSpPr>
        <p:spPr bwMode="auto">
          <a:xfrm>
            <a:off x="0" y="152400"/>
            <a:ext cx="57150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eaLnBrk="1" hangingPunct="1">
              <a:spcBef>
                <a:spcPct val="0"/>
              </a:spcBef>
              <a:buClrTx/>
              <a:buSzTx/>
              <a:buFontTx/>
              <a:buNone/>
            </a:pPr>
            <a:r>
              <a:rPr lang="en-US" altLang="en-US" sz="2400">
                <a:solidFill>
                  <a:schemeClr val="tx2"/>
                </a:solidFill>
              </a:rPr>
              <a:t>2.  Output from a Set of .mdb Files</a:t>
            </a:r>
          </a:p>
        </p:txBody>
      </p:sp>
      <p:sp>
        <p:nvSpPr>
          <p:cNvPr id="31751" name="Text Box 8"/>
          <p:cNvSpPr txBox="1">
            <a:spLocks noChangeArrowheads="1"/>
          </p:cNvSpPr>
          <p:nvPr/>
        </p:nvSpPr>
        <p:spPr bwMode="auto">
          <a:xfrm>
            <a:off x="381000" y="1828800"/>
            <a:ext cx="8077200" cy="822325"/>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Additional Detention Pond Sediment and Biofilter Volume Information</a:t>
            </a:r>
          </a:p>
        </p:txBody>
      </p:sp>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29</a:t>
            </a:fld>
            <a:endParaRPr lang="en-U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3" name="Rectangle 1027"/>
          <p:cNvSpPr>
            <a:spLocks noGrp="1" noChangeArrowheads="1"/>
          </p:cNvSpPr>
          <p:nvPr>
            <p:ph type="title"/>
          </p:nvPr>
        </p:nvSpPr>
        <p:spPr>
          <a:xfrm>
            <a:off x="0" y="306388"/>
            <a:ext cx="9144000" cy="760412"/>
          </a:xfrm>
        </p:spPr>
        <p:txBody>
          <a:bodyPr/>
          <a:lstStyle/>
          <a:p>
            <a:pPr algn="l" eaLnBrk="1" hangingPunct="1"/>
            <a:r>
              <a:rPr lang="en-US" altLang="en-US" smtClean="0"/>
              <a:t>We will cover . . .</a:t>
            </a:r>
          </a:p>
        </p:txBody>
      </p:sp>
      <p:sp>
        <p:nvSpPr>
          <p:cNvPr id="5124" name="Rectangle 1028"/>
          <p:cNvSpPr>
            <a:spLocks noGrp="1" noChangeArrowheads="1"/>
          </p:cNvSpPr>
          <p:nvPr>
            <p:ph type="body" sz="half" idx="1"/>
          </p:nvPr>
        </p:nvSpPr>
        <p:spPr>
          <a:xfrm>
            <a:off x="762000" y="1600200"/>
            <a:ext cx="4114800" cy="4876800"/>
          </a:xfrm>
        </p:spPr>
        <p:txBody>
          <a:bodyPr/>
          <a:lstStyle/>
          <a:p>
            <a:pPr eaLnBrk="1" hangingPunct="1"/>
            <a:r>
              <a:rPr lang="en-US" altLang="en-US" smtClean="0">
                <a:solidFill>
                  <a:srgbClr val="FF0000"/>
                </a:solidFill>
              </a:rPr>
              <a:t>Cost Analysis Overview</a:t>
            </a:r>
          </a:p>
          <a:p>
            <a:pPr eaLnBrk="1" hangingPunct="1"/>
            <a:r>
              <a:rPr lang="en-US" altLang="en-US" smtClean="0">
                <a:solidFill>
                  <a:srgbClr val="808080"/>
                </a:solidFill>
              </a:rPr>
              <a:t>Sources of Cost Data</a:t>
            </a:r>
          </a:p>
          <a:p>
            <a:pPr eaLnBrk="1" hangingPunct="1"/>
            <a:r>
              <a:rPr lang="en-US" altLang="en-US" smtClean="0">
                <a:solidFill>
                  <a:srgbClr val="808080"/>
                </a:solidFill>
              </a:rPr>
              <a:t>Entering Cost Data</a:t>
            </a:r>
          </a:p>
          <a:p>
            <a:pPr eaLnBrk="1" hangingPunct="1"/>
            <a:r>
              <a:rPr lang="en-US" altLang="en-US" smtClean="0">
                <a:solidFill>
                  <a:srgbClr val="808080"/>
                </a:solidFill>
              </a:rPr>
              <a:t>Running the model with Cost Data and Reviewing Cost Output</a:t>
            </a:r>
          </a:p>
          <a:p>
            <a:pPr eaLnBrk="1" hangingPunct="1"/>
            <a:endParaRPr lang="en-US" altLang="en-US" smtClean="0">
              <a:solidFill>
                <a:srgbClr val="808080"/>
              </a:solidFill>
            </a:endParaRPr>
          </a:p>
        </p:txBody>
      </p:sp>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3</a:t>
            </a:fld>
            <a:endParaRPr lang="en-US"/>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2770" name="Picture 9" descr="Excel DATSetOutputCostDetail"/>
          <p:cNvPicPr>
            <a:picLocks noChangeAspect="1" noChangeArrowheads="1"/>
          </p:cNvPicPr>
          <p:nvPr/>
        </p:nvPicPr>
        <p:blipFill>
          <a:blip r:embed="rId3">
            <a:extLst>
              <a:ext uri="{28A0092B-C50C-407E-A947-70E740481C1C}">
                <a14:useLocalDpi xmlns:a14="http://schemas.microsoft.com/office/drawing/2010/main" val="0"/>
              </a:ext>
            </a:extLst>
          </a:blip>
          <a:srcRect l="27702"/>
          <a:stretch>
            <a:fillRect/>
          </a:stretch>
        </p:blipFill>
        <p:spPr bwMode="auto">
          <a:xfrm>
            <a:off x="495300" y="2514600"/>
            <a:ext cx="8153400"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1" name="Rectangle 4"/>
          <p:cNvSpPr>
            <a:spLocks noChangeArrowheads="1"/>
          </p:cNvSpPr>
          <p:nvPr/>
        </p:nvSpPr>
        <p:spPr bwMode="auto">
          <a:xfrm>
            <a:off x="6248400" y="3733800"/>
            <a:ext cx="2209800" cy="19812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endParaRPr lang="en-US" altLang="en-US" sz="2400">
              <a:solidFill>
                <a:srgbClr val="FF0000"/>
              </a:solidFill>
            </a:endParaRPr>
          </a:p>
        </p:txBody>
      </p:sp>
      <p:sp>
        <p:nvSpPr>
          <p:cNvPr id="32772" name="Line 5"/>
          <p:cNvSpPr>
            <a:spLocks noChangeShapeType="1"/>
          </p:cNvSpPr>
          <p:nvPr/>
        </p:nvSpPr>
        <p:spPr bwMode="auto">
          <a:xfrm>
            <a:off x="4572000" y="4267200"/>
            <a:ext cx="1676400" cy="2286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32773" name="Text Box 6"/>
          <p:cNvSpPr txBox="1">
            <a:spLocks noChangeArrowheads="1"/>
          </p:cNvSpPr>
          <p:nvPr/>
        </p:nvSpPr>
        <p:spPr bwMode="auto">
          <a:xfrm>
            <a:off x="342900" y="914400"/>
            <a:ext cx="8458200" cy="830263"/>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Import the output file ‘MDBSetOutputCostDetail.CSV’ into Excel</a:t>
            </a:r>
          </a:p>
        </p:txBody>
      </p:sp>
      <p:sp>
        <p:nvSpPr>
          <p:cNvPr id="32774" name="Rectangle 7"/>
          <p:cNvSpPr>
            <a:spLocks noChangeArrowheads="1"/>
          </p:cNvSpPr>
          <p:nvPr/>
        </p:nvSpPr>
        <p:spPr bwMode="auto">
          <a:xfrm>
            <a:off x="0" y="152400"/>
            <a:ext cx="5638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eaLnBrk="1" hangingPunct="1">
              <a:spcBef>
                <a:spcPct val="0"/>
              </a:spcBef>
              <a:buClrTx/>
              <a:buSzTx/>
              <a:buFontTx/>
              <a:buNone/>
            </a:pPr>
            <a:r>
              <a:rPr lang="en-US" altLang="en-US" sz="2400">
                <a:solidFill>
                  <a:schemeClr val="tx2"/>
                </a:solidFill>
              </a:rPr>
              <a:t>2.  Output from a Set of .mdb Files</a:t>
            </a:r>
          </a:p>
        </p:txBody>
      </p:sp>
      <p:sp>
        <p:nvSpPr>
          <p:cNvPr id="32775" name="Text Box 8"/>
          <p:cNvSpPr txBox="1">
            <a:spLocks noChangeArrowheads="1"/>
          </p:cNvSpPr>
          <p:nvPr/>
        </p:nvSpPr>
        <p:spPr bwMode="auto">
          <a:xfrm>
            <a:off x="381000" y="3733800"/>
            <a:ext cx="4191000" cy="822325"/>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Present Value and Annual Value Cost Information</a:t>
            </a:r>
          </a:p>
        </p:txBody>
      </p:sp>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30</a:t>
            </a:fld>
            <a:endParaRPr lang="en-US"/>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fld id="{7B228712-1E7C-4F48-9858-731DC271AF53}" type="slidenum">
              <a:rPr lang="en-US" smtClean="0"/>
              <a:pPr>
                <a:defRPr/>
              </a:pPr>
              <a:t>31</a:t>
            </a:fld>
            <a:endParaRPr lang="en-US"/>
          </a:p>
        </p:txBody>
      </p:sp>
      <p:graphicFrame>
        <p:nvGraphicFramePr>
          <p:cNvPr id="6" name="Chart 5"/>
          <p:cNvGraphicFramePr/>
          <p:nvPr>
            <p:extLst>
              <p:ext uri="{D42A27DB-BD31-4B8C-83A1-F6EECF244321}">
                <p14:modId xmlns:p14="http://schemas.microsoft.com/office/powerpoint/2010/main" val="3580924865"/>
              </p:ext>
            </p:extLst>
          </p:nvPr>
        </p:nvGraphicFramePr>
        <p:xfrm>
          <a:off x="1066800" y="1143000"/>
          <a:ext cx="7086600" cy="45720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533400" y="213151"/>
            <a:ext cx="8382000" cy="830997"/>
          </a:xfrm>
          <a:prstGeom prst="rect">
            <a:avLst/>
          </a:prstGeom>
          <a:noFill/>
        </p:spPr>
        <p:txBody>
          <a:bodyPr wrap="square" rtlCol="0">
            <a:spAutoFit/>
          </a:bodyPr>
          <a:lstStyle/>
          <a:p>
            <a:pPr algn="ctr"/>
            <a:r>
              <a:rPr lang="en-US" dirty="0" smtClean="0"/>
              <a:t>Plot Data to Identify Sets of Cost-Effective Stormwater Control Programs</a:t>
            </a:r>
            <a:endParaRPr lang="en-US" dirty="0"/>
          </a:p>
        </p:txBody>
      </p:sp>
      <p:sp>
        <p:nvSpPr>
          <p:cNvPr id="8" name="TextBox 7"/>
          <p:cNvSpPr txBox="1"/>
          <p:nvPr/>
        </p:nvSpPr>
        <p:spPr>
          <a:xfrm>
            <a:off x="6400800" y="4634301"/>
            <a:ext cx="2382423" cy="338554"/>
          </a:xfrm>
          <a:prstGeom prst="rect">
            <a:avLst/>
          </a:prstGeom>
          <a:noFill/>
        </p:spPr>
        <p:txBody>
          <a:bodyPr wrap="square" rtlCol="0">
            <a:spAutoFit/>
          </a:bodyPr>
          <a:lstStyle/>
          <a:p>
            <a:r>
              <a:rPr lang="en-US" sz="1600" dirty="0" smtClean="0">
                <a:solidFill>
                  <a:schemeClr val="tx1"/>
                </a:solidFill>
              </a:rPr>
              <a:t>Porous pavement</a:t>
            </a:r>
            <a:endParaRPr lang="en-US" sz="1600" dirty="0">
              <a:solidFill>
                <a:schemeClr val="tx1"/>
              </a:solidFill>
            </a:endParaRPr>
          </a:p>
        </p:txBody>
      </p:sp>
      <p:sp>
        <p:nvSpPr>
          <p:cNvPr id="9" name="TextBox 8"/>
          <p:cNvSpPr txBox="1"/>
          <p:nvPr/>
        </p:nvSpPr>
        <p:spPr>
          <a:xfrm>
            <a:off x="6892034" y="4049526"/>
            <a:ext cx="2209800" cy="584775"/>
          </a:xfrm>
          <a:prstGeom prst="rect">
            <a:avLst/>
          </a:prstGeom>
          <a:noFill/>
        </p:spPr>
        <p:txBody>
          <a:bodyPr wrap="square" rtlCol="0">
            <a:spAutoFit/>
          </a:bodyPr>
          <a:lstStyle/>
          <a:p>
            <a:r>
              <a:rPr lang="en-US" sz="1600" dirty="0" smtClean="0">
                <a:solidFill>
                  <a:schemeClr val="tx1"/>
                </a:solidFill>
              </a:rPr>
              <a:t>Porous pavement with grass swales</a:t>
            </a:r>
            <a:endParaRPr lang="en-US" sz="1600" dirty="0">
              <a:solidFill>
                <a:schemeClr val="tx1"/>
              </a:solidFill>
            </a:endParaRPr>
          </a:p>
        </p:txBody>
      </p:sp>
      <p:sp>
        <p:nvSpPr>
          <p:cNvPr id="10" name="TextBox 9"/>
          <p:cNvSpPr txBox="1"/>
          <p:nvPr/>
        </p:nvSpPr>
        <p:spPr>
          <a:xfrm>
            <a:off x="7449879" y="3027992"/>
            <a:ext cx="1694121" cy="830997"/>
          </a:xfrm>
          <a:prstGeom prst="rect">
            <a:avLst/>
          </a:prstGeom>
          <a:noFill/>
        </p:spPr>
        <p:txBody>
          <a:bodyPr wrap="square" rtlCol="0">
            <a:spAutoFit/>
          </a:bodyPr>
          <a:lstStyle/>
          <a:p>
            <a:r>
              <a:rPr lang="en-US" sz="1600" dirty="0" smtClean="0">
                <a:solidFill>
                  <a:schemeClr val="tx1"/>
                </a:solidFill>
              </a:rPr>
              <a:t>Porous pavement with biofilters</a:t>
            </a:r>
            <a:endParaRPr lang="en-US" sz="1600" dirty="0">
              <a:solidFill>
                <a:schemeClr val="tx1"/>
              </a:solidFill>
            </a:endParaRPr>
          </a:p>
        </p:txBody>
      </p:sp>
      <p:cxnSp>
        <p:nvCxnSpPr>
          <p:cNvPr id="19" name="Straight Arrow Connector 18"/>
          <p:cNvCxnSpPr>
            <a:stCxn id="8" idx="1"/>
          </p:cNvCxnSpPr>
          <p:nvPr/>
        </p:nvCxnSpPr>
        <p:spPr bwMode="auto">
          <a:xfrm flipH="1" flipV="1">
            <a:off x="6019800" y="4495800"/>
            <a:ext cx="381000" cy="307778"/>
          </a:xfrm>
          <a:prstGeom prst="straightConnector1">
            <a:avLst/>
          </a:prstGeom>
          <a:solidFill>
            <a:srgbClr val="FFFFFF"/>
          </a:solidFill>
          <a:ln w="38100" cap="flat" cmpd="sng" algn="ctr">
            <a:solidFill>
              <a:srgbClr val="FF0000"/>
            </a:solidFill>
            <a:prstDash val="solid"/>
            <a:round/>
            <a:headEnd type="none" w="med" len="med"/>
            <a:tailEnd type="arrow"/>
          </a:ln>
          <a:effectLst/>
        </p:spPr>
      </p:cxnSp>
      <p:cxnSp>
        <p:nvCxnSpPr>
          <p:cNvPr id="24" name="Straight Arrow Connector 23"/>
          <p:cNvCxnSpPr>
            <a:stCxn id="10" idx="1"/>
          </p:cNvCxnSpPr>
          <p:nvPr/>
        </p:nvCxnSpPr>
        <p:spPr bwMode="auto">
          <a:xfrm flipH="1">
            <a:off x="7162800" y="3443491"/>
            <a:ext cx="287079" cy="137909"/>
          </a:xfrm>
          <a:prstGeom prst="straightConnector1">
            <a:avLst/>
          </a:prstGeom>
          <a:solidFill>
            <a:srgbClr val="FFFFFF"/>
          </a:solidFill>
          <a:ln w="38100" cap="flat" cmpd="sng" algn="ctr">
            <a:solidFill>
              <a:srgbClr val="FF0000"/>
            </a:solidFill>
            <a:prstDash val="solid"/>
            <a:round/>
            <a:headEnd type="none" w="med" len="med"/>
            <a:tailEnd type="arrow"/>
          </a:ln>
          <a:effectLst/>
        </p:spPr>
      </p:cxnSp>
    </p:spTree>
    <p:extLst>
      <p:ext uri="{BB962C8B-B14F-4D97-AF65-F5344CB8AC3E}">
        <p14:creationId xmlns:p14="http://schemas.microsoft.com/office/powerpoint/2010/main" val="35633574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1026"/>
          <p:cNvSpPr>
            <a:spLocks noGrp="1" noChangeArrowheads="1"/>
          </p:cNvSpPr>
          <p:nvPr>
            <p:ph type="title"/>
          </p:nvPr>
        </p:nvSpPr>
        <p:spPr>
          <a:xfrm>
            <a:off x="0" y="306388"/>
            <a:ext cx="9144000" cy="760412"/>
          </a:xfrm>
        </p:spPr>
        <p:txBody>
          <a:bodyPr/>
          <a:lstStyle/>
          <a:p>
            <a:pPr algn="l" eaLnBrk="1" hangingPunct="1"/>
            <a:r>
              <a:rPr lang="en-US" altLang="en-US" smtClean="0"/>
              <a:t>Cost Analysis Overview</a:t>
            </a:r>
          </a:p>
        </p:txBody>
      </p:sp>
      <p:sp>
        <p:nvSpPr>
          <p:cNvPr id="6147" name="Rectangle 1027"/>
          <p:cNvSpPr>
            <a:spLocks noGrp="1" noChangeArrowheads="1"/>
          </p:cNvSpPr>
          <p:nvPr>
            <p:ph type="body" sz="half" idx="1"/>
          </p:nvPr>
        </p:nvSpPr>
        <p:spPr>
          <a:xfrm>
            <a:off x="533400" y="2133600"/>
            <a:ext cx="8077200" cy="4191000"/>
          </a:xfrm>
        </p:spPr>
        <p:txBody>
          <a:bodyPr/>
          <a:lstStyle/>
          <a:p>
            <a:pPr eaLnBrk="1" hangingPunct="1">
              <a:lnSpc>
                <a:spcPct val="90000"/>
              </a:lnSpc>
            </a:pPr>
            <a:r>
              <a:rPr lang="en-US" altLang="en-US" smtClean="0"/>
              <a:t>Calculates the cost of the control practices listed in a model run</a:t>
            </a:r>
          </a:p>
          <a:p>
            <a:pPr eaLnBrk="1" hangingPunct="1">
              <a:lnSpc>
                <a:spcPct val="90000"/>
              </a:lnSpc>
            </a:pPr>
            <a:r>
              <a:rPr lang="en-US" altLang="en-US" smtClean="0"/>
              <a:t>Allows you to compare the cost of different sets of practices</a:t>
            </a:r>
          </a:p>
          <a:p>
            <a:pPr eaLnBrk="1" hangingPunct="1">
              <a:lnSpc>
                <a:spcPct val="90000"/>
              </a:lnSpc>
            </a:pPr>
            <a:r>
              <a:rPr lang="en-US" altLang="en-US" smtClean="0"/>
              <a:t>Provides the option of applying either pre-determined costs or user-defined costs</a:t>
            </a:r>
          </a:p>
          <a:p>
            <a:pPr eaLnBrk="1" hangingPunct="1">
              <a:lnSpc>
                <a:spcPct val="90000"/>
              </a:lnSpc>
            </a:pPr>
            <a:r>
              <a:rPr lang="en-US" altLang="en-US" smtClean="0">
                <a:solidFill>
                  <a:srgbClr val="FF0000"/>
                </a:solidFill>
              </a:rPr>
              <a:t>Doesn’t</a:t>
            </a:r>
            <a:r>
              <a:rPr lang="en-US" altLang="en-US" smtClean="0"/>
              <a:t> evaluate the cost reductions due to the use of control practices, ie, no asphalt pavement reduction determined if porous pavement is used.</a:t>
            </a:r>
          </a:p>
        </p:txBody>
      </p:sp>
      <p:sp>
        <p:nvSpPr>
          <p:cNvPr id="6148" name="Text Box 1033"/>
          <p:cNvSpPr txBox="1">
            <a:spLocks noChangeArrowheads="1"/>
          </p:cNvSpPr>
          <p:nvPr/>
        </p:nvSpPr>
        <p:spPr bwMode="auto">
          <a:xfrm>
            <a:off x="533400" y="1295400"/>
            <a:ext cx="80772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800">
                <a:solidFill>
                  <a:srgbClr val="FF0000"/>
                </a:solidFill>
              </a:rPr>
              <a:t>What Does the Cost Analysis Program Do?</a:t>
            </a:r>
          </a:p>
        </p:txBody>
      </p:sp>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4</a:t>
            </a:fld>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0" y="0"/>
            <a:ext cx="9144000" cy="760412"/>
          </a:xfrm>
        </p:spPr>
        <p:txBody>
          <a:bodyPr/>
          <a:lstStyle/>
          <a:p>
            <a:pPr algn="l" eaLnBrk="1" hangingPunct="1"/>
            <a:r>
              <a:rPr lang="en-US" altLang="en-US" dirty="0" smtClean="0"/>
              <a:t>Cost Analysis Overview</a:t>
            </a:r>
          </a:p>
        </p:txBody>
      </p:sp>
      <p:sp>
        <p:nvSpPr>
          <p:cNvPr id="7171" name="Text Box 4"/>
          <p:cNvSpPr txBox="1">
            <a:spLocks noChangeArrowheads="1"/>
          </p:cNvSpPr>
          <p:nvPr/>
        </p:nvSpPr>
        <p:spPr bwMode="auto">
          <a:xfrm>
            <a:off x="0" y="609600"/>
            <a:ext cx="91440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800" dirty="0">
                <a:solidFill>
                  <a:srgbClr val="FF0000"/>
                </a:solidFill>
              </a:rPr>
              <a:t>Pipe System Opportunity Cost for Grass Swale Drainage System – </a:t>
            </a:r>
            <a:r>
              <a:rPr lang="en-US" altLang="en-US" sz="2800" dirty="0" smtClean="0">
                <a:solidFill>
                  <a:srgbClr val="0000FF"/>
                </a:solidFill>
              </a:rPr>
              <a:t>cost </a:t>
            </a:r>
            <a:r>
              <a:rPr lang="en-US" altLang="en-US" sz="2800" dirty="0">
                <a:solidFill>
                  <a:srgbClr val="0000FF"/>
                </a:solidFill>
              </a:rPr>
              <a:t>spreadsheet v12.1b.xls</a:t>
            </a:r>
          </a:p>
        </p:txBody>
      </p:sp>
      <p:graphicFrame>
        <p:nvGraphicFramePr>
          <p:cNvPr id="7172" name="Object 6"/>
          <p:cNvGraphicFramePr>
            <a:graphicFrameLocks noChangeAspect="1"/>
          </p:cNvGraphicFramePr>
          <p:nvPr>
            <p:extLst>
              <p:ext uri="{D42A27DB-BD31-4B8C-83A1-F6EECF244321}">
                <p14:modId xmlns:p14="http://schemas.microsoft.com/office/powerpoint/2010/main" val="1139840015"/>
              </p:ext>
            </p:extLst>
          </p:nvPr>
        </p:nvGraphicFramePr>
        <p:xfrm>
          <a:off x="304800" y="1563707"/>
          <a:ext cx="8686800" cy="5218093"/>
        </p:xfrm>
        <a:graphic>
          <a:graphicData uri="http://schemas.openxmlformats.org/presentationml/2006/ole">
            <mc:AlternateContent xmlns:mc="http://schemas.openxmlformats.org/markup-compatibility/2006">
              <mc:Choice xmlns:v="urn:schemas-microsoft-com:vml" Requires="v">
                <p:oleObj spid="_x0000_s7186" name="Worksheet" r:id="rId4" imgW="8678160" imgH="7449120" progId="Excel.Sheet.8">
                  <p:embed/>
                </p:oleObj>
              </mc:Choice>
              <mc:Fallback>
                <p:oleObj name="Worksheet" r:id="rId4" imgW="8678160" imgH="7449120" progId="Excel.Sheet.8">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1563707"/>
                        <a:ext cx="8686800" cy="5218093"/>
                      </a:xfrm>
                      <a:prstGeom prst="rect">
                        <a:avLst/>
                      </a:prstGeom>
                      <a:solidFill>
                        <a:schemeClr val="accent1"/>
                      </a:solidFill>
                      <a:ln>
                        <a:noFill/>
                      </a:ln>
                      <a:effectLst/>
                      <a:extLst/>
                    </p:spPr>
                  </p:pic>
                </p:oleObj>
              </mc:Fallback>
            </mc:AlternateContent>
          </a:graphicData>
        </a:graphic>
      </p:graphicFrame>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5</a:t>
            </a:fld>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306388"/>
            <a:ext cx="9144000" cy="760412"/>
          </a:xfrm>
        </p:spPr>
        <p:txBody>
          <a:bodyPr/>
          <a:lstStyle/>
          <a:p>
            <a:pPr algn="l" eaLnBrk="1" hangingPunct="1"/>
            <a:r>
              <a:rPr lang="en-US" altLang="en-US" smtClean="0"/>
              <a:t>Cost Analysis Overview</a:t>
            </a:r>
          </a:p>
        </p:txBody>
      </p:sp>
      <p:sp>
        <p:nvSpPr>
          <p:cNvPr id="8195" name="Text Box 5"/>
          <p:cNvSpPr txBox="1">
            <a:spLocks noChangeArrowheads="1"/>
          </p:cNvSpPr>
          <p:nvPr/>
        </p:nvSpPr>
        <p:spPr bwMode="auto">
          <a:xfrm>
            <a:off x="533400" y="1295400"/>
            <a:ext cx="80772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800">
                <a:solidFill>
                  <a:srgbClr val="FF0000"/>
                </a:solidFill>
              </a:rPr>
              <a:t>How are the Cost Values Normalized?</a:t>
            </a:r>
          </a:p>
        </p:txBody>
      </p:sp>
      <p:sp>
        <p:nvSpPr>
          <p:cNvPr id="8196" name="Text Box 7"/>
          <p:cNvSpPr txBox="1">
            <a:spLocks noChangeArrowheads="1"/>
          </p:cNvSpPr>
          <p:nvPr/>
        </p:nvSpPr>
        <p:spPr bwMode="auto">
          <a:xfrm>
            <a:off x="2209800" y="4191000"/>
            <a:ext cx="63246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r">
              <a:spcBef>
                <a:spcPct val="0"/>
              </a:spcBef>
              <a:buClrTx/>
              <a:buSzTx/>
              <a:buFontTx/>
              <a:buNone/>
            </a:pPr>
            <a:r>
              <a:rPr lang="en-US" altLang="en-US" sz="2400"/>
              <a:t>Total Present Worth = Capital Cost + </a:t>
            </a:r>
          </a:p>
          <a:p>
            <a:pPr algn="r">
              <a:spcBef>
                <a:spcPct val="0"/>
              </a:spcBef>
              <a:buClrTx/>
              <a:buSzTx/>
              <a:buFontTx/>
              <a:buNone/>
            </a:pPr>
            <a:r>
              <a:rPr lang="en-US" altLang="en-US" sz="2400"/>
              <a:t>Land Cost + </a:t>
            </a:r>
          </a:p>
          <a:p>
            <a:pPr algn="r">
              <a:spcBef>
                <a:spcPct val="0"/>
              </a:spcBef>
              <a:buClrTx/>
              <a:buSzTx/>
              <a:buFontTx/>
              <a:buNone/>
            </a:pPr>
            <a:r>
              <a:rPr lang="en-US" altLang="en-US" sz="2400"/>
              <a:t>Present Worth of </a:t>
            </a:r>
          </a:p>
          <a:p>
            <a:pPr algn="r">
              <a:spcBef>
                <a:spcPct val="0"/>
              </a:spcBef>
              <a:buClrTx/>
              <a:buSzTx/>
              <a:buFontTx/>
              <a:buNone/>
            </a:pPr>
            <a:r>
              <a:rPr lang="en-US" altLang="en-US" sz="2400"/>
              <a:t>Annual Maintenance Cost</a:t>
            </a:r>
          </a:p>
        </p:txBody>
      </p:sp>
      <p:sp>
        <p:nvSpPr>
          <p:cNvPr id="8197" name="Line 8"/>
          <p:cNvSpPr>
            <a:spLocks noChangeShapeType="1"/>
          </p:cNvSpPr>
          <p:nvPr/>
        </p:nvSpPr>
        <p:spPr bwMode="auto">
          <a:xfrm flipH="1">
            <a:off x="1828800" y="3429000"/>
            <a:ext cx="3657600"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8198" name="Line 9"/>
          <p:cNvSpPr>
            <a:spLocks noChangeShapeType="1"/>
          </p:cNvSpPr>
          <p:nvPr/>
        </p:nvSpPr>
        <p:spPr bwMode="auto">
          <a:xfrm>
            <a:off x="1828800" y="3429000"/>
            <a:ext cx="0" cy="9144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8199" name="Line 10"/>
          <p:cNvSpPr>
            <a:spLocks noChangeShapeType="1"/>
          </p:cNvSpPr>
          <p:nvPr/>
        </p:nvSpPr>
        <p:spPr bwMode="auto">
          <a:xfrm flipV="1">
            <a:off x="2743200" y="2895600"/>
            <a:ext cx="0" cy="5334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8200" name="Line 11"/>
          <p:cNvSpPr>
            <a:spLocks noChangeShapeType="1"/>
          </p:cNvSpPr>
          <p:nvPr/>
        </p:nvSpPr>
        <p:spPr bwMode="auto">
          <a:xfrm flipV="1">
            <a:off x="3657600" y="2895600"/>
            <a:ext cx="0" cy="5334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8201" name="Line 12"/>
          <p:cNvSpPr>
            <a:spLocks noChangeShapeType="1"/>
          </p:cNvSpPr>
          <p:nvPr/>
        </p:nvSpPr>
        <p:spPr bwMode="auto">
          <a:xfrm flipV="1">
            <a:off x="6400800" y="2895600"/>
            <a:ext cx="0" cy="5334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8202" name="Line 13"/>
          <p:cNvSpPr>
            <a:spLocks noChangeShapeType="1"/>
          </p:cNvSpPr>
          <p:nvPr/>
        </p:nvSpPr>
        <p:spPr bwMode="auto">
          <a:xfrm flipV="1">
            <a:off x="5486400" y="2895600"/>
            <a:ext cx="0" cy="5334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8203" name="Line 14"/>
          <p:cNvSpPr>
            <a:spLocks noChangeShapeType="1"/>
          </p:cNvSpPr>
          <p:nvPr/>
        </p:nvSpPr>
        <p:spPr bwMode="auto">
          <a:xfrm flipV="1">
            <a:off x="4572000" y="2895600"/>
            <a:ext cx="0" cy="5334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8204" name="Line 15"/>
          <p:cNvSpPr>
            <a:spLocks noChangeShapeType="1"/>
          </p:cNvSpPr>
          <p:nvPr/>
        </p:nvSpPr>
        <p:spPr bwMode="auto">
          <a:xfrm flipV="1">
            <a:off x="7315200" y="2895600"/>
            <a:ext cx="0" cy="5334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8205" name="Line 16"/>
          <p:cNvSpPr>
            <a:spLocks noChangeShapeType="1"/>
          </p:cNvSpPr>
          <p:nvPr/>
        </p:nvSpPr>
        <p:spPr bwMode="auto">
          <a:xfrm>
            <a:off x="5486400" y="3429000"/>
            <a:ext cx="914400" cy="0"/>
          </a:xfrm>
          <a:prstGeom prst="line">
            <a:avLst/>
          </a:prstGeom>
          <a:noFill/>
          <a:ln w="38100">
            <a:solidFill>
              <a:srgbClr val="FF0000"/>
            </a:solidFill>
            <a:prstDash val="dash"/>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8206" name="Line 17"/>
          <p:cNvSpPr>
            <a:spLocks noChangeShapeType="1"/>
          </p:cNvSpPr>
          <p:nvPr/>
        </p:nvSpPr>
        <p:spPr bwMode="auto">
          <a:xfrm>
            <a:off x="6400800" y="3429000"/>
            <a:ext cx="914400"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8207" name="Text Box 18"/>
          <p:cNvSpPr txBox="1">
            <a:spLocks noChangeArrowheads="1"/>
          </p:cNvSpPr>
          <p:nvPr/>
        </p:nvSpPr>
        <p:spPr bwMode="auto">
          <a:xfrm>
            <a:off x="1633538" y="4419600"/>
            <a:ext cx="38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P</a:t>
            </a:r>
          </a:p>
        </p:txBody>
      </p:sp>
      <p:sp>
        <p:nvSpPr>
          <p:cNvPr id="8208" name="Text Box 19"/>
          <p:cNvSpPr txBox="1">
            <a:spLocks noChangeArrowheads="1"/>
          </p:cNvSpPr>
          <p:nvPr/>
        </p:nvSpPr>
        <p:spPr bwMode="auto">
          <a:xfrm>
            <a:off x="3429000" y="23622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A</a:t>
            </a:r>
          </a:p>
        </p:txBody>
      </p:sp>
      <p:sp>
        <p:nvSpPr>
          <p:cNvPr id="8209" name="Text Box 20"/>
          <p:cNvSpPr txBox="1">
            <a:spLocks noChangeArrowheads="1"/>
          </p:cNvSpPr>
          <p:nvPr/>
        </p:nvSpPr>
        <p:spPr bwMode="auto">
          <a:xfrm>
            <a:off x="4343400" y="2362200"/>
            <a:ext cx="495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A</a:t>
            </a:r>
          </a:p>
        </p:txBody>
      </p:sp>
      <p:sp>
        <p:nvSpPr>
          <p:cNvPr id="8210" name="Text Box 21"/>
          <p:cNvSpPr txBox="1">
            <a:spLocks noChangeArrowheads="1"/>
          </p:cNvSpPr>
          <p:nvPr/>
        </p:nvSpPr>
        <p:spPr bwMode="auto">
          <a:xfrm>
            <a:off x="2514600" y="23622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A</a:t>
            </a:r>
          </a:p>
        </p:txBody>
      </p:sp>
      <p:sp>
        <p:nvSpPr>
          <p:cNvPr id="8211" name="Text Box 22"/>
          <p:cNvSpPr txBox="1">
            <a:spLocks noChangeArrowheads="1"/>
          </p:cNvSpPr>
          <p:nvPr/>
        </p:nvSpPr>
        <p:spPr bwMode="auto">
          <a:xfrm>
            <a:off x="6172200" y="23622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A</a:t>
            </a:r>
          </a:p>
        </p:txBody>
      </p:sp>
      <p:sp>
        <p:nvSpPr>
          <p:cNvPr id="8212" name="Text Box 23"/>
          <p:cNvSpPr txBox="1">
            <a:spLocks noChangeArrowheads="1"/>
          </p:cNvSpPr>
          <p:nvPr/>
        </p:nvSpPr>
        <p:spPr bwMode="auto">
          <a:xfrm>
            <a:off x="7086600" y="23622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A</a:t>
            </a:r>
          </a:p>
        </p:txBody>
      </p:sp>
      <p:sp>
        <p:nvSpPr>
          <p:cNvPr id="8213" name="Text Box 27"/>
          <p:cNvSpPr txBox="1">
            <a:spLocks noChangeArrowheads="1"/>
          </p:cNvSpPr>
          <p:nvPr/>
        </p:nvSpPr>
        <p:spPr bwMode="auto">
          <a:xfrm>
            <a:off x="5257800" y="23622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A</a:t>
            </a:r>
          </a:p>
        </p:txBody>
      </p:sp>
      <p:sp>
        <p:nvSpPr>
          <p:cNvPr id="8214" name="Text Box 28"/>
          <p:cNvSpPr txBox="1">
            <a:spLocks noChangeArrowheads="1"/>
          </p:cNvSpPr>
          <p:nvPr/>
        </p:nvSpPr>
        <p:spPr bwMode="auto">
          <a:xfrm>
            <a:off x="2133600" y="3032125"/>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000">
                <a:solidFill>
                  <a:srgbClr val="FF0000"/>
                </a:solidFill>
              </a:rPr>
              <a:t>1</a:t>
            </a:r>
          </a:p>
        </p:txBody>
      </p:sp>
      <p:sp>
        <p:nvSpPr>
          <p:cNvPr id="8215" name="Text Box 29"/>
          <p:cNvSpPr txBox="1">
            <a:spLocks noChangeArrowheads="1"/>
          </p:cNvSpPr>
          <p:nvPr/>
        </p:nvSpPr>
        <p:spPr bwMode="auto">
          <a:xfrm>
            <a:off x="2971800" y="3032125"/>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000">
                <a:solidFill>
                  <a:srgbClr val="FF0000"/>
                </a:solidFill>
              </a:rPr>
              <a:t>2</a:t>
            </a:r>
          </a:p>
        </p:txBody>
      </p:sp>
      <p:sp>
        <p:nvSpPr>
          <p:cNvPr id="8216" name="Text Box 30"/>
          <p:cNvSpPr txBox="1">
            <a:spLocks noChangeArrowheads="1"/>
          </p:cNvSpPr>
          <p:nvPr/>
        </p:nvSpPr>
        <p:spPr bwMode="auto">
          <a:xfrm>
            <a:off x="4800600" y="3032125"/>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000">
                <a:solidFill>
                  <a:srgbClr val="FF0000"/>
                </a:solidFill>
              </a:rPr>
              <a:t>4</a:t>
            </a:r>
          </a:p>
        </p:txBody>
      </p:sp>
      <p:sp>
        <p:nvSpPr>
          <p:cNvPr id="8217" name="Text Box 31"/>
          <p:cNvSpPr txBox="1">
            <a:spLocks noChangeArrowheads="1"/>
          </p:cNvSpPr>
          <p:nvPr/>
        </p:nvSpPr>
        <p:spPr bwMode="auto">
          <a:xfrm>
            <a:off x="3886200" y="3032125"/>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000">
                <a:solidFill>
                  <a:srgbClr val="FF0000"/>
                </a:solidFill>
              </a:rPr>
              <a:t>3</a:t>
            </a:r>
          </a:p>
        </p:txBody>
      </p:sp>
      <p:sp>
        <p:nvSpPr>
          <p:cNvPr id="8218" name="Text Box 33"/>
          <p:cNvSpPr txBox="1">
            <a:spLocks noChangeArrowheads="1"/>
          </p:cNvSpPr>
          <p:nvPr/>
        </p:nvSpPr>
        <p:spPr bwMode="auto">
          <a:xfrm>
            <a:off x="6629400" y="3032125"/>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000">
                <a:solidFill>
                  <a:srgbClr val="FF0000"/>
                </a:solidFill>
              </a:rPr>
              <a:t>n</a:t>
            </a:r>
          </a:p>
        </p:txBody>
      </p:sp>
      <p:sp>
        <p:nvSpPr>
          <p:cNvPr id="8219" name="TextBox 27"/>
          <p:cNvSpPr txBox="1">
            <a:spLocks noChangeArrowheads="1"/>
          </p:cNvSpPr>
          <p:nvPr/>
        </p:nvSpPr>
        <p:spPr bwMode="auto">
          <a:xfrm>
            <a:off x="457200" y="6172200"/>
            <a:ext cx="3276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((i+1)</a:t>
            </a:r>
            <a:r>
              <a:rPr lang="en-US" altLang="en-US" sz="2400" baseline="30000">
                <a:solidFill>
                  <a:srgbClr val="FF0000"/>
                </a:solidFill>
              </a:rPr>
              <a:t>N</a:t>
            </a:r>
            <a:r>
              <a:rPr lang="en-US" altLang="en-US" sz="2400">
                <a:solidFill>
                  <a:srgbClr val="FF0000"/>
                </a:solidFill>
              </a:rPr>
              <a:t>-1) / (i*(1+i)</a:t>
            </a:r>
            <a:r>
              <a:rPr lang="en-US" altLang="en-US" sz="2400" baseline="30000">
                <a:solidFill>
                  <a:srgbClr val="FF0000"/>
                </a:solidFill>
              </a:rPr>
              <a:t>N </a:t>
            </a:r>
            <a:r>
              <a:rPr lang="en-US" altLang="en-US" sz="2400">
                <a:solidFill>
                  <a:srgbClr val="FF0000"/>
                </a:solidFill>
              </a:rPr>
              <a:t>)</a:t>
            </a:r>
          </a:p>
        </p:txBody>
      </p:sp>
      <p:sp>
        <p:nvSpPr>
          <p:cNvPr id="8220" name="Line 9"/>
          <p:cNvSpPr>
            <a:spLocks noChangeShapeType="1"/>
          </p:cNvSpPr>
          <p:nvPr/>
        </p:nvSpPr>
        <p:spPr bwMode="auto">
          <a:xfrm flipH="1">
            <a:off x="3581400" y="5638800"/>
            <a:ext cx="1143000" cy="6858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6</a:t>
            </a:fld>
            <a:endParaRPr lang="en-US"/>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1026"/>
          <p:cNvSpPr>
            <a:spLocks noGrp="1" noChangeArrowheads="1"/>
          </p:cNvSpPr>
          <p:nvPr>
            <p:ph type="title"/>
          </p:nvPr>
        </p:nvSpPr>
        <p:spPr>
          <a:xfrm>
            <a:off x="0" y="306388"/>
            <a:ext cx="9144000" cy="760412"/>
          </a:xfrm>
        </p:spPr>
        <p:txBody>
          <a:bodyPr/>
          <a:lstStyle/>
          <a:p>
            <a:pPr algn="l" eaLnBrk="1" hangingPunct="1"/>
            <a:r>
              <a:rPr lang="en-US" altLang="en-US" smtClean="0"/>
              <a:t>Cost Analysis Overview</a:t>
            </a:r>
          </a:p>
        </p:txBody>
      </p:sp>
      <p:sp>
        <p:nvSpPr>
          <p:cNvPr id="9219" name="Text Box 1027"/>
          <p:cNvSpPr txBox="1">
            <a:spLocks noChangeArrowheads="1"/>
          </p:cNvSpPr>
          <p:nvPr/>
        </p:nvSpPr>
        <p:spPr bwMode="auto">
          <a:xfrm>
            <a:off x="533400" y="1295400"/>
            <a:ext cx="80772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800">
                <a:solidFill>
                  <a:srgbClr val="FF0000"/>
                </a:solidFill>
              </a:rPr>
              <a:t>How are the Cost Values Normalized?</a:t>
            </a:r>
          </a:p>
        </p:txBody>
      </p:sp>
      <p:sp>
        <p:nvSpPr>
          <p:cNvPr id="9220" name="Text Box 1028"/>
          <p:cNvSpPr txBox="1">
            <a:spLocks noChangeArrowheads="1"/>
          </p:cNvSpPr>
          <p:nvPr/>
        </p:nvSpPr>
        <p:spPr bwMode="auto">
          <a:xfrm>
            <a:off x="2209800" y="4191000"/>
            <a:ext cx="63246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r">
              <a:spcBef>
                <a:spcPct val="0"/>
              </a:spcBef>
              <a:buClrTx/>
              <a:buSzTx/>
              <a:buFontTx/>
              <a:buNone/>
            </a:pPr>
            <a:r>
              <a:rPr lang="en-US" altLang="en-US" sz="2400"/>
              <a:t>Uniform Series Worth = Annual Value of (Capital Cost + Land Cost) + </a:t>
            </a:r>
          </a:p>
          <a:p>
            <a:pPr algn="r">
              <a:spcBef>
                <a:spcPct val="0"/>
              </a:spcBef>
              <a:buClrTx/>
              <a:buSzTx/>
              <a:buFontTx/>
              <a:buNone/>
            </a:pPr>
            <a:r>
              <a:rPr lang="en-US" altLang="en-US" sz="2400"/>
              <a:t>Annual Maintenance Cost</a:t>
            </a:r>
          </a:p>
        </p:txBody>
      </p:sp>
      <p:sp>
        <p:nvSpPr>
          <p:cNvPr id="9221" name="Line 1029"/>
          <p:cNvSpPr>
            <a:spLocks noChangeShapeType="1"/>
          </p:cNvSpPr>
          <p:nvPr/>
        </p:nvSpPr>
        <p:spPr bwMode="auto">
          <a:xfrm flipH="1">
            <a:off x="1828800" y="3429000"/>
            <a:ext cx="3657600"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9222" name="Line 1030"/>
          <p:cNvSpPr>
            <a:spLocks noChangeShapeType="1"/>
          </p:cNvSpPr>
          <p:nvPr/>
        </p:nvSpPr>
        <p:spPr bwMode="auto">
          <a:xfrm>
            <a:off x="1828800" y="3429000"/>
            <a:ext cx="0" cy="9144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9223" name="Line 1031"/>
          <p:cNvSpPr>
            <a:spLocks noChangeShapeType="1"/>
          </p:cNvSpPr>
          <p:nvPr/>
        </p:nvSpPr>
        <p:spPr bwMode="auto">
          <a:xfrm flipV="1">
            <a:off x="2743200" y="2895600"/>
            <a:ext cx="0" cy="5334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9224" name="Line 1032"/>
          <p:cNvSpPr>
            <a:spLocks noChangeShapeType="1"/>
          </p:cNvSpPr>
          <p:nvPr/>
        </p:nvSpPr>
        <p:spPr bwMode="auto">
          <a:xfrm flipV="1">
            <a:off x="3657600" y="2895600"/>
            <a:ext cx="0" cy="5334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9225" name="Line 1033"/>
          <p:cNvSpPr>
            <a:spLocks noChangeShapeType="1"/>
          </p:cNvSpPr>
          <p:nvPr/>
        </p:nvSpPr>
        <p:spPr bwMode="auto">
          <a:xfrm flipV="1">
            <a:off x="6400800" y="2895600"/>
            <a:ext cx="0" cy="5334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9226" name="Line 1034"/>
          <p:cNvSpPr>
            <a:spLocks noChangeShapeType="1"/>
          </p:cNvSpPr>
          <p:nvPr/>
        </p:nvSpPr>
        <p:spPr bwMode="auto">
          <a:xfrm flipV="1">
            <a:off x="5486400" y="2895600"/>
            <a:ext cx="0" cy="5334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9227" name="Line 1035"/>
          <p:cNvSpPr>
            <a:spLocks noChangeShapeType="1"/>
          </p:cNvSpPr>
          <p:nvPr/>
        </p:nvSpPr>
        <p:spPr bwMode="auto">
          <a:xfrm flipV="1">
            <a:off x="4572000" y="2895600"/>
            <a:ext cx="0" cy="5334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9228" name="Line 1036"/>
          <p:cNvSpPr>
            <a:spLocks noChangeShapeType="1"/>
          </p:cNvSpPr>
          <p:nvPr/>
        </p:nvSpPr>
        <p:spPr bwMode="auto">
          <a:xfrm flipV="1">
            <a:off x="7315200" y="2895600"/>
            <a:ext cx="0" cy="5334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9229" name="Line 1037"/>
          <p:cNvSpPr>
            <a:spLocks noChangeShapeType="1"/>
          </p:cNvSpPr>
          <p:nvPr/>
        </p:nvSpPr>
        <p:spPr bwMode="auto">
          <a:xfrm>
            <a:off x="5486400" y="3429000"/>
            <a:ext cx="914400" cy="0"/>
          </a:xfrm>
          <a:prstGeom prst="line">
            <a:avLst/>
          </a:prstGeom>
          <a:noFill/>
          <a:ln w="38100">
            <a:solidFill>
              <a:srgbClr val="FF0000"/>
            </a:solidFill>
            <a:prstDash val="dash"/>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9230" name="Line 1038"/>
          <p:cNvSpPr>
            <a:spLocks noChangeShapeType="1"/>
          </p:cNvSpPr>
          <p:nvPr/>
        </p:nvSpPr>
        <p:spPr bwMode="auto">
          <a:xfrm>
            <a:off x="6400800" y="3429000"/>
            <a:ext cx="914400"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
        <p:nvSpPr>
          <p:cNvPr id="9231" name="Text Box 1039"/>
          <p:cNvSpPr txBox="1">
            <a:spLocks noChangeArrowheads="1"/>
          </p:cNvSpPr>
          <p:nvPr/>
        </p:nvSpPr>
        <p:spPr bwMode="auto">
          <a:xfrm>
            <a:off x="1633538" y="4460875"/>
            <a:ext cx="38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P</a:t>
            </a:r>
          </a:p>
        </p:txBody>
      </p:sp>
      <p:sp>
        <p:nvSpPr>
          <p:cNvPr id="9232" name="Text Box 1040"/>
          <p:cNvSpPr txBox="1">
            <a:spLocks noChangeArrowheads="1"/>
          </p:cNvSpPr>
          <p:nvPr/>
        </p:nvSpPr>
        <p:spPr bwMode="auto">
          <a:xfrm>
            <a:off x="3429000" y="23622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A</a:t>
            </a:r>
          </a:p>
        </p:txBody>
      </p:sp>
      <p:sp>
        <p:nvSpPr>
          <p:cNvPr id="9233" name="Text Box 1041"/>
          <p:cNvSpPr txBox="1">
            <a:spLocks noChangeArrowheads="1"/>
          </p:cNvSpPr>
          <p:nvPr/>
        </p:nvSpPr>
        <p:spPr bwMode="auto">
          <a:xfrm>
            <a:off x="4343400" y="2362200"/>
            <a:ext cx="495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A</a:t>
            </a:r>
          </a:p>
        </p:txBody>
      </p:sp>
      <p:sp>
        <p:nvSpPr>
          <p:cNvPr id="9234" name="Text Box 1042"/>
          <p:cNvSpPr txBox="1">
            <a:spLocks noChangeArrowheads="1"/>
          </p:cNvSpPr>
          <p:nvPr/>
        </p:nvSpPr>
        <p:spPr bwMode="auto">
          <a:xfrm>
            <a:off x="2514600" y="23622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A</a:t>
            </a:r>
          </a:p>
        </p:txBody>
      </p:sp>
      <p:sp>
        <p:nvSpPr>
          <p:cNvPr id="9235" name="Text Box 1043"/>
          <p:cNvSpPr txBox="1">
            <a:spLocks noChangeArrowheads="1"/>
          </p:cNvSpPr>
          <p:nvPr/>
        </p:nvSpPr>
        <p:spPr bwMode="auto">
          <a:xfrm>
            <a:off x="6172200" y="23622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A</a:t>
            </a:r>
          </a:p>
        </p:txBody>
      </p:sp>
      <p:sp>
        <p:nvSpPr>
          <p:cNvPr id="9236" name="Text Box 1044"/>
          <p:cNvSpPr txBox="1">
            <a:spLocks noChangeArrowheads="1"/>
          </p:cNvSpPr>
          <p:nvPr/>
        </p:nvSpPr>
        <p:spPr bwMode="auto">
          <a:xfrm>
            <a:off x="7086600" y="23622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A</a:t>
            </a:r>
          </a:p>
        </p:txBody>
      </p:sp>
      <p:sp>
        <p:nvSpPr>
          <p:cNvPr id="9237" name="Text Box 1045"/>
          <p:cNvSpPr txBox="1">
            <a:spLocks noChangeArrowheads="1"/>
          </p:cNvSpPr>
          <p:nvPr/>
        </p:nvSpPr>
        <p:spPr bwMode="auto">
          <a:xfrm>
            <a:off x="5257800" y="23622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A</a:t>
            </a:r>
          </a:p>
        </p:txBody>
      </p:sp>
      <p:sp>
        <p:nvSpPr>
          <p:cNvPr id="9238" name="Text Box 1046"/>
          <p:cNvSpPr txBox="1">
            <a:spLocks noChangeArrowheads="1"/>
          </p:cNvSpPr>
          <p:nvPr/>
        </p:nvSpPr>
        <p:spPr bwMode="auto">
          <a:xfrm>
            <a:off x="2133600" y="3032125"/>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000">
                <a:solidFill>
                  <a:srgbClr val="FF0000"/>
                </a:solidFill>
              </a:rPr>
              <a:t>1</a:t>
            </a:r>
          </a:p>
        </p:txBody>
      </p:sp>
      <p:sp>
        <p:nvSpPr>
          <p:cNvPr id="9239" name="Text Box 1047"/>
          <p:cNvSpPr txBox="1">
            <a:spLocks noChangeArrowheads="1"/>
          </p:cNvSpPr>
          <p:nvPr/>
        </p:nvSpPr>
        <p:spPr bwMode="auto">
          <a:xfrm>
            <a:off x="2971800" y="3032125"/>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000">
                <a:solidFill>
                  <a:srgbClr val="FF0000"/>
                </a:solidFill>
              </a:rPr>
              <a:t>2</a:t>
            </a:r>
          </a:p>
        </p:txBody>
      </p:sp>
      <p:sp>
        <p:nvSpPr>
          <p:cNvPr id="9240" name="Text Box 1048"/>
          <p:cNvSpPr txBox="1">
            <a:spLocks noChangeArrowheads="1"/>
          </p:cNvSpPr>
          <p:nvPr/>
        </p:nvSpPr>
        <p:spPr bwMode="auto">
          <a:xfrm>
            <a:off x="4800600" y="3032125"/>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000">
                <a:solidFill>
                  <a:srgbClr val="FF0000"/>
                </a:solidFill>
              </a:rPr>
              <a:t>4</a:t>
            </a:r>
          </a:p>
        </p:txBody>
      </p:sp>
      <p:sp>
        <p:nvSpPr>
          <p:cNvPr id="9241" name="Text Box 1049"/>
          <p:cNvSpPr txBox="1">
            <a:spLocks noChangeArrowheads="1"/>
          </p:cNvSpPr>
          <p:nvPr/>
        </p:nvSpPr>
        <p:spPr bwMode="auto">
          <a:xfrm>
            <a:off x="3886200" y="3032125"/>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000">
                <a:solidFill>
                  <a:srgbClr val="FF0000"/>
                </a:solidFill>
              </a:rPr>
              <a:t>3</a:t>
            </a:r>
          </a:p>
        </p:txBody>
      </p:sp>
      <p:sp>
        <p:nvSpPr>
          <p:cNvPr id="9242" name="Text Box 1050"/>
          <p:cNvSpPr txBox="1">
            <a:spLocks noChangeArrowheads="1"/>
          </p:cNvSpPr>
          <p:nvPr/>
        </p:nvSpPr>
        <p:spPr bwMode="auto">
          <a:xfrm>
            <a:off x="6629400" y="3032125"/>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000">
                <a:solidFill>
                  <a:srgbClr val="FF0000"/>
                </a:solidFill>
              </a:rPr>
              <a:t>n</a:t>
            </a:r>
          </a:p>
        </p:txBody>
      </p:sp>
      <p:sp>
        <p:nvSpPr>
          <p:cNvPr id="9243" name="TextBox 27"/>
          <p:cNvSpPr txBox="1">
            <a:spLocks noChangeArrowheads="1"/>
          </p:cNvSpPr>
          <p:nvPr/>
        </p:nvSpPr>
        <p:spPr bwMode="auto">
          <a:xfrm>
            <a:off x="457200" y="6172200"/>
            <a:ext cx="3352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400">
                <a:solidFill>
                  <a:srgbClr val="FF0000"/>
                </a:solidFill>
              </a:rPr>
              <a:t>(i*(1+i)</a:t>
            </a:r>
            <a:r>
              <a:rPr lang="en-US" altLang="en-US" sz="2400" baseline="30000">
                <a:solidFill>
                  <a:srgbClr val="FF0000"/>
                </a:solidFill>
              </a:rPr>
              <a:t>N </a:t>
            </a:r>
            <a:r>
              <a:rPr lang="en-US" altLang="en-US" sz="2400">
                <a:solidFill>
                  <a:srgbClr val="FF0000"/>
                </a:solidFill>
              </a:rPr>
              <a:t>) / ((i+1)</a:t>
            </a:r>
            <a:r>
              <a:rPr lang="en-US" altLang="en-US" sz="2400" baseline="30000">
                <a:solidFill>
                  <a:srgbClr val="FF0000"/>
                </a:solidFill>
              </a:rPr>
              <a:t>N</a:t>
            </a:r>
            <a:r>
              <a:rPr lang="en-US" altLang="en-US" sz="2400">
                <a:solidFill>
                  <a:srgbClr val="FF0000"/>
                </a:solidFill>
              </a:rPr>
              <a:t>-1) </a:t>
            </a:r>
          </a:p>
        </p:txBody>
      </p:sp>
      <p:sp>
        <p:nvSpPr>
          <p:cNvPr id="9244" name="Line 9"/>
          <p:cNvSpPr>
            <a:spLocks noChangeShapeType="1"/>
          </p:cNvSpPr>
          <p:nvPr/>
        </p:nvSpPr>
        <p:spPr bwMode="auto">
          <a:xfrm flipH="1">
            <a:off x="3352800" y="4953000"/>
            <a:ext cx="914400" cy="12192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7</a:t>
            </a:fld>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306388"/>
            <a:ext cx="9144000" cy="760412"/>
          </a:xfrm>
        </p:spPr>
        <p:txBody>
          <a:bodyPr/>
          <a:lstStyle/>
          <a:p>
            <a:pPr algn="l" eaLnBrk="1" hangingPunct="1"/>
            <a:r>
              <a:rPr lang="en-US" altLang="en-US" smtClean="0"/>
              <a:t>Cost Analysis Overview</a:t>
            </a:r>
          </a:p>
        </p:txBody>
      </p:sp>
      <p:sp>
        <p:nvSpPr>
          <p:cNvPr id="10243" name="Rectangle 3"/>
          <p:cNvSpPr>
            <a:spLocks noGrp="1" noChangeArrowheads="1"/>
          </p:cNvSpPr>
          <p:nvPr>
            <p:ph type="body" sz="half" idx="1"/>
          </p:nvPr>
        </p:nvSpPr>
        <p:spPr>
          <a:xfrm>
            <a:off x="762000" y="2286000"/>
            <a:ext cx="4114800" cy="4191000"/>
          </a:xfrm>
        </p:spPr>
        <p:txBody>
          <a:bodyPr/>
          <a:lstStyle/>
          <a:p>
            <a:pPr eaLnBrk="1" hangingPunct="1"/>
            <a:r>
              <a:rPr lang="en-US" altLang="en-US" smtClean="0"/>
              <a:t>Edit and Save the Cost Template.csv File</a:t>
            </a:r>
          </a:p>
          <a:p>
            <a:pPr eaLnBrk="1" hangingPunct="1"/>
            <a:r>
              <a:rPr lang="en-US" altLang="en-US" smtClean="0"/>
              <a:t>Select the Cost Data File for a Model Run</a:t>
            </a:r>
          </a:p>
        </p:txBody>
      </p:sp>
      <p:sp>
        <p:nvSpPr>
          <p:cNvPr id="10244" name="Rectangle 7"/>
          <p:cNvSpPr>
            <a:spLocks noGrp="1" noChangeArrowheads="1"/>
          </p:cNvSpPr>
          <p:nvPr>
            <p:ph type="body" sz="half" idx="2"/>
          </p:nvPr>
        </p:nvSpPr>
        <p:spPr>
          <a:xfrm>
            <a:off x="4648200" y="2286000"/>
            <a:ext cx="4038600" cy="3840163"/>
          </a:xfrm>
        </p:spPr>
        <p:txBody>
          <a:bodyPr/>
          <a:lstStyle/>
          <a:p>
            <a:pPr eaLnBrk="1" hangingPunct="1"/>
            <a:r>
              <a:rPr lang="en-US" altLang="en-US" smtClean="0"/>
              <a:t>Run the Program</a:t>
            </a:r>
          </a:p>
          <a:p>
            <a:pPr eaLnBrk="1" hangingPunct="1"/>
            <a:r>
              <a:rPr lang="en-US" altLang="en-US" smtClean="0"/>
              <a:t>Review the Cost Output</a:t>
            </a:r>
          </a:p>
          <a:p>
            <a:pPr eaLnBrk="1" hangingPunct="1"/>
            <a:endParaRPr lang="en-US" altLang="en-US" smtClean="0"/>
          </a:p>
        </p:txBody>
      </p:sp>
      <p:sp>
        <p:nvSpPr>
          <p:cNvPr id="10245" name="Text Box 9"/>
          <p:cNvSpPr txBox="1">
            <a:spLocks noChangeArrowheads="1"/>
          </p:cNvSpPr>
          <p:nvPr/>
        </p:nvSpPr>
        <p:spPr bwMode="auto">
          <a:xfrm>
            <a:off x="533400" y="1295400"/>
            <a:ext cx="80772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Clr>
                <a:schemeClr val="hlink"/>
              </a:buClr>
              <a:buSzPct val="80000"/>
              <a:buFont typeface="Wingdings" pitchFamily="2" charset="2"/>
              <a:buChar char="Ø"/>
              <a:defRPr sz="3200" b="1">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400" b="1">
                <a:solidFill>
                  <a:schemeClr val="tx1"/>
                </a:solidFill>
                <a:latin typeface="Arial" charset="0"/>
              </a:defRPr>
            </a:lvl2pPr>
            <a:lvl3pPr marL="1143000" indent="-228600" eaLnBrk="0" hangingPunct="0">
              <a:spcBef>
                <a:spcPct val="20000"/>
              </a:spcBef>
              <a:buClr>
                <a:schemeClr val="accent2"/>
              </a:buClr>
              <a:buChar char="•"/>
              <a:defRPr sz="2000" b="1">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a:spcBef>
                <a:spcPct val="50000"/>
              </a:spcBef>
              <a:buClrTx/>
              <a:buSzTx/>
              <a:buFontTx/>
              <a:buNone/>
            </a:pPr>
            <a:r>
              <a:rPr lang="en-US" altLang="en-US" sz="2800">
                <a:solidFill>
                  <a:srgbClr val="FF0000"/>
                </a:solidFill>
              </a:rPr>
              <a:t>What is the General Cost Evaluation Process?</a:t>
            </a:r>
          </a:p>
        </p:txBody>
      </p:sp>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8</a:t>
            </a:fld>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0" y="306388"/>
            <a:ext cx="9144000" cy="760412"/>
          </a:xfrm>
        </p:spPr>
        <p:txBody>
          <a:bodyPr/>
          <a:lstStyle/>
          <a:p>
            <a:pPr algn="l" eaLnBrk="1" hangingPunct="1"/>
            <a:r>
              <a:rPr lang="en-US" altLang="en-US" smtClean="0"/>
              <a:t>We will cover . . .</a:t>
            </a:r>
          </a:p>
        </p:txBody>
      </p:sp>
      <p:sp>
        <p:nvSpPr>
          <p:cNvPr id="11268" name="Rectangle 3"/>
          <p:cNvSpPr>
            <a:spLocks noGrp="1" noChangeArrowheads="1"/>
          </p:cNvSpPr>
          <p:nvPr>
            <p:ph type="body" sz="half" idx="1"/>
          </p:nvPr>
        </p:nvSpPr>
        <p:spPr>
          <a:xfrm>
            <a:off x="762000" y="1600200"/>
            <a:ext cx="4114800" cy="4876800"/>
          </a:xfrm>
        </p:spPr>
        <p:txBody>
          <a:bodyPr/>
          <a:lstStyle/>
          <a:p>
            <a:pPr eaLnBrk="1" hangingPunct="1"/>
            <a:r>
              <a:rPr lang="en-US" altLang="en-US" smtClean="0">
                <a:solidFill>
                  <a:srgbClr val="808080"/>
                </a:solidFill>
              </a:rPr>
              <a:t>Cost Analysis Overview</a:t>
            </a:r>
          </a:p>
          <a:p>
            <a:pPr eaLnBrk="1" hangingPunct="1"/>
            <a:r>
              <a:rPr lang="en-US" altLang="en-US" smtClean="0">
                <a:solidFill>
                  <a:srgbClr val="FF0000"/>
                </a:solidFill>
              </a:rPr>
              <a:t>Sources of Cost Data</a:t>
            </a:r>
          </a:p>
          <a:p>
            <a:pPr eaLnBrk="1" hangingPunct="1"/>
            <a:r>
              <a:rPr lang="en-US" altLang="en-US" smtClean="0">
                <a:solidFill>
                  <a:srgbClr val="808080"/>
                </a:solidFill>
              </a:rPr>
              <a:t>Entering Cost Data</a:t>
            </a:r>
          </a:p>
          <a:p>
            <a:pPr eaLnBrk="1" hangingPunct="1"/>
            <a:r>
              <a:rPr lang="en-US" altLang="en-US" smtClean="0">
                <a:solidFill>
                  <a:srgbClr val="808080"/>
                </a:solidFill>
              </a:rPr>
              <a:t>Running the model with Cost Data and Reviewing Cost Output</a:t>
            </a:r>
          </a:p>
          <a:p>
            <a:pPr eaLnBrk="1" hangingPunct="1"/>
            <a:endParaRPr lang="en-US" altLang="en-US" smtClean="0">
              <a:solidFill>
                <a:srgbClr val="FF0000"/>
              </a:solidFill>
            </a:endParaRPr>
          </a:p>
        </p:txBody>
      </p:sp>
      <p:sp>
        <p:nvSpPr>
          <p:cNvPr id="2" name="Slide Number Placeholder 1"/>
          <p:cNvSpPr>
            <a:spLocks noGrp="1"/>
          </p:cNvSpPr>
          <p:nvPr>
            <p:ph type="sldNum" sz="quarter" idx="11"/>
          </p:nvPr>
        </p:nvSpPr>
        <p:spPr/>
        <p:txBody>
          <a:bodyPr/>
          <a:lstStyle/>
          <a:p>
            <a:pPr>
              <a:defRPr/>
            </a:pPr>
            <a:fld id="{7B228712-1E7C-4F48-9858-731DC271AF53}" type="slidenum">
              <a:rPr lang="en-US" smtClean="0"/>
              <a:pPr>
                <a:defRPr/>
              </a:pPr>
              <a:t>9</a:t>
            </a:fld>
            <a:endParaRPr lang="en-U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Ripple">
  <a:themeElements>
    <a:clrScheme name="">
      <a:dk1>
        <a:srgbClr val="1C1C1C"/>
      </a:dk1>
      <a:lt1>
        <a:srgbClr val="98BEE0"/>
      </a:lt1>
      <a:dk2>
        <a:srgbClr val="007D80"/>
      </a:dk2>
      <a:lt2>
        <a:srgbClr val="636CE7"/>
      </a:lt2>
      <a:accent1>
        <a:srgbClr val="9CA8A4"/>
      </a:accent1>
      <a:accent2>
        <a:srgbClr val="7575E9"/>
      </a:accent2>
      <a:accent3>
        <a:srgbClr val="CADBED"/>
      </a:accent3>
      <a:accent4>
        <a:srgbClr val="161616"/>
      </a:accent4>
      <a:accent5>
        <a:srgbClr val="CBD1CF"/>
      </a:accent5>
      <a:accent6>
        <a:srgbClr val="6969D3"/>
      </a:accent6>
      <a:hlink>
        <a:srgbClr val="009900"/>
      </a:hlink>
      <a:folHlink>
        <a:srgbClr val="009999"/>
      </a:folHlink>
    </a:clrScheme>
    <a:fontScheme name="Ripp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38100" cap="flat" cmpd="sng" algn="ctr">
          <a:solidFill>
            <a:srgbClr val="FF0000"/>
          </a:solidFill>
          <a:prstDash val="solid"/>
          <a:round/>
          <a:headEnd type="none" w="med" len="med"/>
          <a:tailEnd type="triangl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1" i="0" u="none" strike="noStrike" cap="none" normalizeH="0" baseline="0" smtClean="0">
            <a:ln>
              <a:noFill/>
            </a:ln>
            <a:solidFill>
              <a:srgbClr val="FF0000"/>
            </a:solidFill>
            <a:effectLst/>
            <a:latin typeface="Arial" charset="0"/>
          </a:defRPr>
        </a:defPPr>
      </a:lstStyle>
    </a:spDef>
    <a:lnDef>
      <a:spPr bwMode="auto">
        <a:xfrm>
          <a:off x="0" y="0"/>
          <a:ext cx="1" cy="1"/>
        </a:xfrm>
        <a:custGeom>
          <a:avLst/>
          <a:gdLst/>
          <a:ahLst/>
          <a:cxnLst/>
          <a:rect l="0" t="0" r="0" b="0"/>
          <a:pathLst/>
        </a:custGeom>
        <a:solidFill>
          <a:srgbClr val="FFFFFF"/>
        </a:solidFill>
        <a:ln w="38100" cap="flat" cmpd="sng" algn="ctr">
          <a:solidFill>
            <a:srgbClr val="FF0000"/>
          </a:solidFill>
          <a:prstDash val="solid"/>
          <a:round/>
          <a:headEnd type="none" w="med" len="med"/>
          <a:tailEnd type="triangl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1" i="0" u="none" strike="noStrike" cap="none" normalizeH="0" baseline="0" smtClean="0">
            <a:ln>
              <a:noFill/>
            </a:ln>
            <a:solidFill>
              <a:srgbClr val="FF0000"/>
            </a:solidFill>
            <a:effectLst/>
            <a:latin typeface="Arial" charset="0"/>
          </a:defRPr>
        </a:defPPr>
      </a:lstStyle>
    </a:lnDef>
  </a:objectDefaults>
  <a:extraClrSchemeLst>
    <a:extraClrScheme>
      <a:clrScheme name="Ripple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Ripple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Ripple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Ripple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Ripple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Ripple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Ripple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Ripple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Designs\Ripple.pot</Template>
  <TotalTime>14535</TotalTime>
  <Words>3882</Words>
  <Application>Microsoft Office PowerPoint</Application>
  <PresentationFormat>On-screen Show (4:3)</PresentationFormat>
  <Paragraphs>397</Paragraphs>
  <Slides>31</Slides>
  <Notes>29</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31</vt:i4>
      </vt:variant>
    </vt:vector>
  </HeadingPairs>
  <TitlesOfParts>
    <vt:vector size="34" baseType="lpstr">
      <vt:lpstr>Ripple</vt:lpstr>
      <vt:lpstr>Worksheet</vt:lpstr>
      <vt:lpstr>Chart</vt:lpstr>
      <vt:lpstr>WinSLAMM v 10.1 Control Practice Cost Analysis/Batch Processor</vt:lpstr>
      <vt:lpstr>We will cover . . .</vt:lpstr>
      <vt:lpstr>We will cover . . .</vt:lpstr>
      <vt:lpstr>Cost Analysis Overview</vt:lpstr>
      <vt:lpstr>Cost Analysis Overview</vt:lpstr>
      <vt:lpstr>Cost Analysis Overview</vt:lpstr>
      <vt:lpstr>Cost Analysis Overview</vt:lpstr>
      <vt:lpstr>Cost Analysis Overview</vt:lpstr>
      <vt:lpstr>We will cover . . .</vt:lpstr>
      <vt:lpstr>Sources of Cost Data</vt:lpstr>
      <vt:lpstr>Sources of Cost Data</vt:lpstr>
      <vt:lpstr>Sources of Cost Data</vt:lpstr>
      <vt:lpstr>We will cover . . .</vt:lpstr>
      <vt:lpstr>PowerPoint Presentation</vt:lpstr>
      <vt:lpstr>Edit and Save the Cost Template.csv File</vt:lpstr>
      <vt:lpstr>Edit and Save the Cost Template.csv File</vt:lpstr>
      <vt:lpstr>Edit and Save the Cost Template.csv File</vt:lpstr>
      <vt:lpstr>Edit and Save the Cost Template.csv File</vt:lpstr>
      <vt:lpstr>Edit and Save the Cost Template.csv File</vt:lpstr>
      <vt:lpstr>Edit and Save the Cost Template.csv File</vt:lpstr>
      <vt:lpstr>Edit and Save the Cost Template.csv File</vt:lpstr>
      <vt:lpstr>We will cover . . .</vt:lpstr>
      <vt:lpstr>Two Types of Cost Output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PVA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WinSLAMM v 8.7 Model Features</dc:title>
  <dc:creator>John Voorhees</dc:creator>
  <cp:lastModifiedBy>Bob</cp:lastModifiedBy>
  <cp:revision>199</cp:revision>
  <cp:lastPrinted>2014-03-20T08:02:57Z</cp:lastPrinted>
  <dcterms:created xsi:type="dcterms:W3CDTF">2004-02-25T05:55:08Z</dcterms:created>
  <dcterms:modified xsi:type="dcterms:W3CDTF">2014-04-20T23:29:35Z</dcterms:modified>
</cp:coreProperties>
</file>